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7" r:id="rId3"/>
    <p:sldId id="258" r:id="rId4"/>
    <p:sldId id="259" r:id="rId5"/>
    <p:sldId id="260" r:id="rId6"/>
    <p:sldId id="261" r:id="rId7"/>
    <p:sldId id="286" r:id="rId8"/>
    <p:sldId id="262" r:id="rId9"/>
    <p:sldId id="285"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A47529-A986-47D1-A95A-C743CAF7EA21}" v="51" dt="2021-07-17T03:52:02.266"/>
    <p1510:client id="{39C3E558-98CB-4BBE-9509-DA6E679417C6}" v="4302" dt="2021-07-14T08:52:30.817"/>
    <p1510:client id="{4A34610E-AE51-461A-8C00-5A6EE62E0802}" v="864" dt="2021-07-13T15:37:44.993"/>
    <p1510:client id="{4F83580F-0765-4D46-942E-63A887E2A0BA}" v="34" dt="2021-07-14T13:35:00.836"/>
    <p1510:client id="{56DF8B20-7D62-4ED2-A407-3AD89E507947}" v="989" dt="2021-07-13T17:58:40.261"/>
    <p1510:client id="{8B199912-639D-4346-9596-957E6D99F2DC}" v="1093" dt="2021-07-17T06:17:41.6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77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1160EA64-D806-43AC-9DF2-F8C432F32B4C}" type="datetimeFigureOut">
              <a:rPr lang="en-US" dirty="0"/>
              <a:t>7/19/2021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F9C37B-1D36-470B-8223-D6C91242EC14}" type="datetimeFigureOut">
              <a:rPr lang="en-US" dirty="0"/>
              <a:t>7/19/2021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C6F52A-A82B-47A2-A83A-8C4C91F2D59F}" type="datetimeFigureOut">
              <a:rPr lang="en-US" dirty="0"/>
              <a:t>7/19/2021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070A7B3-6521-4DCA-87E5-044747A908C1}" type="datetimeFigureOut">
              <a:rPr lang="en-US" dirty="0"/>
              <a:t>7/19/2021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7/19/2021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AB134690-1557-4C89-A502-4959FE7FAD70}" type="datetimeFigureOut">
              <a:rPr lang="en-US" dirty="0"/>
              <a:t>7/19/2021</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7/19/2021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a:p>
        </p:txBody>
      </p:sp>
      <p:sp>
        <p:nvSpPr>
          <p:cNvPr id="10" name="Title 9"/>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1037C31-9E7A-4F99-8774-A0E530DE1A42}" type="datetimeFigureOut">
              <a:rPr lang="en-US" dirty="0"/>
              <a:t>7/19/2021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7/19/2021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7/19/2021</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7/19/2021</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7/19/2021</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ommons.wikimedia.org/wiki/File:Emblem_of_National_Cadet_Corps_(India).png" TargetMode="External"/><Relationship Id="rId7" Type="http://schemas.openxmlformats.org/officeDocument/2006/relationships/hyperlink" Target="https://en.m.wikipedia.org/wiki/Sathyabama_Institute_of_Science_and_Technology"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ar.wikipedia.org/wiki/%D8%A7%D9%84%D9%82%D9%88%D8%A7%D8%AA_%D8%A7%D9%84%D8%AC%D9%88%D9%8A%D8%A9_%D8%A7%D9%84%D9%87%D9%86%D8%AF%D9%8A%D8%A9"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jpe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7200">
                <a:latin typeface="Verdana"/>
                <a:ea typeface="Verdana"/>
              </a:rPr>
              <a:t>NAVIGATION</a:t>
            </a:r>
            <a:endParaRPr lang="en-US" sz="7200"/>
          </a:p>
        </p:txBody>
      </p:sp>
      <p:sp>
        <p:nvSpPr>
          <p:cNvPr id="3" name="Subtitle 2"/>
          <p:cNvSpPr>
            <a:spLocks noGrp="1"/>
          </p:cNvSpPr>
          <p:nvPr>
            <p:ph type="subTitle" idx="1"/>
          </p:nvPr>
        </p:nvSpPr>
        <p:spPr>
          <a:xfrm>
            <a:off x="5878892" y="4352544"/>
            <a:ext cx="4766133" cy="1239894"/>
          </a:xfrm>
        </p:spPr>
        <p:txBody>
          <a:bodyPr vert="horz" lIns="91440" tIns="45720" rIns="91440" bIns="45720" rtlCol="0" anchor="t">
            <a:normAutofit fontScale="85000" lnSpcReduction="20000"/>
          </a:bodyPr>
          <a:lstStyle/>
          <a:p>
            <a:r>
              <a:rPr lang="en-US" sz="4800">
                <a:solidFill>
                  <a:srgbClr val="002060"/>
                </a:solidFill>
              </a:rPr>
              <a:t>-F/C HARIHARAN</a:t>
            </a:r>
            <a:endParaRPr lang="en-US"/>
          </a:p>
          <a:p>
            <a:r>
              <a:rPr lang="en-US" sz="4800">
                <a:solidFill>
                  <a:srgbClr val="002060"/>
                </a:solidFill>
              </a:rPr>
              <a:t>-F/C TEJASWI       </a:t>
            </a:r>
            <a:endParaRPr lang="en-US"/>
          </a:p>
          <a:p>
            <a:endParaRPr lang="en-US" sz="4800">
              <a:solidFill>
                <a:srgbClr val="002060"/>
              </a:solidFill>
            </a:endParaRPr>
          </a:p>
        </p:txBody>
      </p:sp>
      <p:pic>
        <p:nvPicPr>
          <p:cNvPr id="4" name="Picture 4">
            <a:extLst>
              <a:ext uri="{FF2B5EF4-FFF2-40B4-BE49-F238E27FC236}">
                <a16:creationId xmlns:a16="http://schemas.microsoft.com/office/drawing/2014/main" id="{73DAD03D-2FB3-430F-B278-194B54F6AD2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82993" y="-41812"/>
            <a:ext cx="1560579" cy="1897173"/>
          </a:xfrm>
          <a:prstGeom prst="rect">
            <a:avLst/>
          </a:prstGeom>
        </p:spPr>
      </p:pic>
      <p:pic>
        <p:nvPicPr>
          <p:cNvPr id="11" name="Picture 11">
            <a:extLst>
              <a:ext uri="{FF2B5EF4-FFF2-40B4-BE49-F238E27FC236}">
                <a16:creationId xmlns:a16="http://schemas.microsoft.com/office/drawing/2014/main" id="{6D9BDFC7-9E1A-4854-B738-E0B35E60547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913716" y="45570"/>
            <a:ext cx="2174112" cy="1895848"/>
          </a:xfrm>
          <a:prstGeom prst="rect">
            <a:avLst/>
          </a:prstGeom>
        </p:spPr>
      </p:pic>
      <p:pic>
        <p:nvPicPr>
          <p:cNvPr id="14" name="Picture 14">
            <a:extLst>
              <a:ext uri="{FF2B5EF4-FFF2-40B4-BE49-F238E27FC236}">
                <a16:creationId xmlns:a16="http://schemas.microsoft.com/office/drawing/2014/main" id="{D1A6E7A7-4F90-4E8C-A1C3-E568D0493722}"/>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4780748" y="0"/>
            <a:ext cx="2095792" cy="1890851"/>
          </a:xfrm>
          <a:prstGeom prst="rect">
            <a:avLst/>
          </a:prstGeom>
        </p:spPr>
      </p:pic>
    </p:spTree>
    <p:extLst>
      <p:ext uri="{BB962C8B-B14F-4D97-AF65-F5344CB8AC3E}">
        <p14:creationId xmlns:p14="http://schemas.microsoft.com/office/powerpoint/2010/main" val="11944402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25BA8E-3418-443C-A411-740E03E6074D}"/>
              </a:ext>
            </a:extLst>
          </p:cNvPr>
          <p:cNvSpPr txBox="1"/>
          <p:nvPr/>
        </p:nvSpPr>
        <p:spPr>
          <a:xfrm>
            <a:off x="306729" y="297083"/>
            <a:ext cx="11501375"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
            </a:pPr>
            <a:r>
              <a:rPr lang="en-US" sz="2800">
                <a:ea typeface="+mn-lt"/>
                <a:cs typeface="+mn-lt"/>
              </a:rPr>
              <a:t>He also would require to study the various nav aids available at the departure, alternate and destination aerodromes, enroute check points, their frequencies, time of availability etc. </a:t>
            </a:r>
          </a:p>
          <a:p>
            <a:pPr marL="285750" indent="-285750">
              <a:buFont typeface="Wingdings"/>
              <a:buChar char="§"/>
            </a:pPr>
            <a:r>
              <a:rPr lang="en-US" sz="2800">
                <a:ea typeface="+mn-lt"/>
                <a:cs typeface="+mn-lt"/>
              </a:rPr>
              <a:t> Once in flight the pilot must stick to the plan otherwise getting lost is all too easy. </a:t>
            </a:r>
          </a:p>
          <a:p>
            <a:pPr marL="285750" indent="-285750">
              <a:buFont typeface="Wingdings"/>
              <a:buChar char="§"/>
            </a:pPr>
            <a:r>
              <a:rPr lang="en-US" sz="2800">
                <a:ea typeface="+mn-lt"/>
                <a:cs typeface="+mn-lt"/>
              </a:rPr>
              <a:t>This is especially true if flying over featureless terrain or flying in the dark. </a:t>
            </a:r>
          </a:p>
          <a:p>
            <a:pPr marL="285750" indent="-285750">
              <a:buFont typeface="Wingdings"/>
              <a:buChar char="§"/>
            </a:pPr>
            <a:r>
              <a:rPr lang="en-US" sz="2800">
                <a:ea typeface="+mn-lt"/>
                <a:cs typeface="+mn-lt"/>
              </a:rPr>
              <a:t>This means that the pilot must stick to the calculated headings, heights and speeds as accurately as possible. </a:t>
            </a:r>
            <a:endParaRPr lang="en-US" sz="2800"/>
          </a:p>
        </p:txBody>
      </p:sp>
      <p:pic>
        <p:nvPicPr>
          <p:cNvPr id="3" name="Picture 3">
            <a:extLst>
              <a:ext uri="{FF2B5EF4-FFF2-40B4-BE49-F238E27FC236}">
                <a16:creationId xmlns:a16="http://schemas.microsoft.com/office/drawing/2014/main" id="{5D1B974F-92BF-4AB8-B2A2-080CB8122BC1}"/>
              </a:ext>
            </a:extLst>
          </p:cNvPr>
          <p:cNvPicPr>
            <a:picLocks noChangeAspect="1"/>
          </p:cNvPicPr>
          <p:nvPr/>
        </p:nvPicPr>
        <p:blipFill>
          <a:blip r:embed="rId2"/>
          <a:stretch>
            <a:fillRect/>
          </a:stretch>
        </p:blipFill>
        <p:spPr>
          <a:xfrm>
            <a:off x="757825" y="3845461"/>
            <a:ext cx="4862185" cy="2705680"/>
          </a:xfrm>
          <a:prstGeom prst="rect">
            <a:avLst/>
          </a:prstGeom>
        </p:spPr>
      </p:pic>
      <p:pic>
        <p:nvPicPr>
          <p:cNvPr id="4" name="Picture 4">
            <a:extLst>
              <a:ext uri="{FF2B5EF4-FFF2-40B4-BE49-F238E27FC236}">
                <a16:creationId xmlns:a16="http://schemas.microsoft.com/office/drawing/2014/main" id="{D38F95B5-ABCD-4717-8635-558BD7DE3427}"/>
              </a:ext>
            </a:extLst>
          </p:cNvPr>
          <p:cNvPicPr>
            <a:picLocks noChangeAspect="1"/>
          </p:cNvPicPr>
          <p:nvPr/>
        </p:nvPicPr>
        <p:blipFill>
          <a:blip r:embed="rId3"/>
          <a:stretch>
            <a:fillRect/>
          </a:stretch>
        </p:blipFill>
        <p:spPr>
          <a:xfrm>
            <a:off x="6300592" y="3846241"/>
            <a:ext cx="4778679" cy="2704122"/>
          </a:xfrm>
          <a:prstGeom prst="rect">
            <a:avLst/>
          </a:prstGeom>
        </p:spPr>
      </p:pic>
    </p:spTree>
    <p:extLst>
      <p:ext uri="{BB962C8B-B14F-4D97-AF65-F5344CB8AC3E}">
        <p14:creationId xmlns:p14="http://schemas.microsoft.com/office/powerpoint/2010/main" val="2857201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27E5F2-9B69-4B95-A507-5B87CE011BC2}"/>
              </a:ext>
            </a:extLst>
          </p:cNvPr>
          <p:cNvSpPr txBox="1"/>
          <p:nvPr/>
        </p:nvSpPr>
        <p:spPr>
          <a:xfrm>
            <a:off x="329852" y="663880"/>
            <a:ext cx="11709746" cy="53860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rgbClr val="FF0000"/>
                </a:solidFill>
                <a:ea typeface="+mn-lt"/>
                <a:cs typeface="+mn-lt"/>
              </a:rPr>
              <a:t>IMPORTANCE IN AVIATION:</a:t>
            </a:r>
          </a:p>
          <a:p>
            <a:pPr marL="571500" indent="-571500">
              <a:buFont typeface="Wingdings"/>
              <a:buChar char="§"/>
            </a:pPr>
            <a:r>
              <a:rPr lang="en-US" sz="2800">
                <a:ea typeface="+mn-lt"/>
                <a:cs typeface="+mn-lt"/>
              </a:rPr>
              <a:t>Apart from map reading and mental DR (mental dead – reckoning) the pilot navigator should also be able to fly the aircraft accurately. </a:t>
            </a:r>
          </a:p>
          <a:p>
            <a:pPr marL="571500" indent="-571500">
              <a:buFont typeface="Wingdings"/>
              <a:buChar char="§"/>
            </a:pPr>
            <a:r>
              <a:rPr lang="en-US" sz="2800">
                <a:ea typeface="+mn-lt"/>
                <a:cs typeface="+mn-lt"/>
              </a:rPr>
              <a:t>Variation in speed, heights and directions often results in unexpected gross errors and place the aircraft quite far away from the desired track and time.</a:t>
            </a:r>
          </a:p>
          <a:p>
            <a:pPr marL="571500" indent="-571500">
              <a:buFont typeface="Wingdings"/>
              <a:buChar char="§"/>
            </a:pPr>
            <a:r>
              <a:rPr lang="en-US" sz="2800">
                <a:ea typeface="+mn-lt"/>
                <a:cs typeface="+mn-lt"/>
              </a:rPr>
              <a:t>A good pilot will plan a good flight meticulously and fly that good plan. </a:t>
            </a:r>
          </a:p>
          <a:p>
            <a:pPr marL="571500" indent="-571500">
              <a:buFont typeface="Wingdings"/>
              <a:buChar char="§"/>
            </a:pPr>
            <a:r>
              <a:rPr lang="en-US" sz="2800">
                <a:ea typeface="+mn-lt"/>
                <a:cs typeface="+mn-lt"/>
              </a:rPr>
              <a:t>Successful air navigation involves piloting an aircraft from place to place without getting lost, breaking the laws applying to aircraft or endangering the safety of those on board or on ground. </a:t>
            </a:r>
          </a:p>
          <a:p>
            <a:r>
              <a:rPr lang="en-US" sz="2800">
                <a:solidFill>
                  <a:srgbClr val="FF0000"/>
                </a:solidFill>
                <a:ea typeface="+mn-lt"/>
                <a:cs typeface="+mn-lt"/>
              </a:rPr>
              <a:t>CONCLUSION:</a:t>
            </a:r>
          </a:p>
          <a:p>
            <a:r>
              <a:rPr lang="en-US" sz="2800">
                <a:ea typeface="+mn-lt"/>
                <a:cs typeface="+mn-lt"/>
              </a:rPr>
              <a:t>Air Navigation is an important aspect of aviation and learning the skills involved in good navigation techniques is an important aspect of flight training.</a:t>
            </a:r>
            <a:endParaRPr lang="en-US" sz="2800">
              <a:solidFill>
                <a:srgbClr val="000000"/>
              </a:solidFill>
              <a:ea typeface="+mn-lt"/>
              <a:cs typeface="+mn-lt"/>
            </a:endParaRPr>
          </a:p>
        </p:txBody>
      </p:sp>
    </p:spTree>
    <p:extLst>
      <p:ext uri="{BB962C8B-B14F-4D97-AF65-F5344CB8AC3E}">
        <p14:creationId xmlns:p14="http://schemas.microsoft.com/office/powerpoint/2010/main" val="1839276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86724C-3CA0-48BC-9B58-1F87E7C395A9}"/>
              </a:ext>
            </a:extLst>
          </p:cNvPr>
          <p:cNvSpPr>
            <a:spLocks noGrp="1"/>
          </p:cNvSpPr>
          <p:nvPr>
            <p:ph idx="1"/>
          </p:nvPr>
        </p:nvSpPr>
        <p:spPr>
          <a:xfrm>
            <a:off x="268725" y="1130005"/>
            <a:ext cx="11654549" cy="4149918"/>
          </a:xfrm>
        </p:spPr>
        <p:txBody>
          <a:bodyPr vert="horz" lIns="91440" tIns="45720" rIns="91440" bIns="45720" rtlCol="0" anchor="t">
            <a:normAutofit lnSpcReduction="10000"/>
          </a:bodyPr>
          <a:lstStyle/>
          <a:p>
            <a:pPr marL="0" indent="0">
              <a:buNone/>
            </a:pPr>
            <a:r>
              <a:rPr lang="en-US" sz="3600" dirty="0">
                <a:ea typeface="+mn-lt"/>
                <a:cs typeface="+mn-lt"/>
              </a:rPr>
              <a:t>                    </a:t>
            </a:r>
            <a:r>
              <a:rPr lang="en-US" sz="4000" u="sng" dirty="0">
                <a:solidFill>
                  <a:srgbClr val="002060"/>
                </a:solidFill>
                <a:ea typeface="+mn-lt"/>
                <a:cs typeface="+mn-lt"/>
              </a:rPr>
              <a:t>GLOSSARY OF TERMS (NV-2)</a:t>
            </a:r>
          </a:p>
          <a:p>
            <a:pPr marL="0" indent="0">
              <a:buNone/>
            </a:pPr>
            <a:endParaRPr lang="en-US" sz="4000" u="sng" dirty="0">
              <a:solidFill>
                <a:srgbClr val="002060"/>
              </a:solidFill>
              <a:ea typeface="+mn-lt"/>
              <a:cs typeface="+mn-lt"/>
            </a:endParaRPr>
          </a:p>
          <a:p>
            <a:pPr marL="457200" indent="-457200">
              <a:buFont typeface="Wingdings" panose="020B0604020202020204" pitchFamily="34" charset="0"/>
              <a:buChar char="§"/>
            </a:pPr>
            <a:r>
              <a:rPr lang="en-US" sz="2800" dirty="0">
                <a:ea typeface="+mn-lt"/>
                <a:cs typeface="+mn-lt"/>
              </a:rPr>
              <a:t>The earth is an oblate spheroid whose polar diameter is 23NM less than the equatorial diameter which is 6884NM. </a:t>
            </a:r>
          </a:p>
          <a:p>
            <a:pPr marL="457200" indent="-457200">
              <a:buFont typeface="Wingdings" panose="020B0604020202020204" pitchFamily="34" charset="0"/>
              <a:buChar char="§"/>
            </a:pPr>
            <a:r>
              <a:rPr lang="en-US" sz="2800" dirty="0">
                <a:ea typeface="+mn-lt"/>
                <a:cs typeface="+mn-lt"/>
              </a:rPr>
              <a:t>However for the purpose of air navigation the earth is considered to be a perfect sphere.</a:t>
            </a:r>
          </a:p>
          <a:p>
            <a:pPr marL="457200" indent="-457200">
              <a:buFont typeface="Wingdings" panose="020B0604020202020204" pitchFamily="34" charset="0"/>
              <a:buChar char="§"/>
            </a:pPr>
            <a:r>
              <a:rPr lang="en-US" sz="2800" dirty="0">
                <a:ea typeface="+mn-lt"/>
                <a:cs typeface="+mn-lt"/>
              </a:rPr>
              <a:t> On this sphere a number of imaginary lines are drawn to understand and simplify air navigation. </a:t>
            </a:r>
            <a:endParaRPr lang="en-US" sz="2800" dirty="0"/>
          </a:p>
        </p:txBody>
      </p:sp>
    </p:spTree>
    <p:extLst>
      <p:ext uri="{BB962C8B-B14F-4D97-AF65-F5344CB8AC3E}">
        <p14:creationId xmlns:p14="http://schemas.microsoft.com/office/powerpoint/2010/main" val="3581594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CB6458-E98B-479C-B80B-E2E00F853DE0}"/>
              </a:ext>
            </a:extLst>
          </p:cNvPr>
          <p:cNvSpPr txBox="1"/>
          <p:nvPr/>
        </p:nvSpPr>
        <p:spPr>
          <a:xfrm>
            <a:off x="256783" y="246345"/>
            <a:ext cx="1154273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0070C0"/>
                </a:solidFill>
                <a:ea typeface="+mn-lt"/>
                <a:cs typeface="+mn-lt"/>
              </a:rPr>
              <a:t>oblate spheroid:                                                    Equator:</a:t>
            </a:r>
          </a:p>
          <a:p>
            <a:endParaRPr lang="en-US" sz="2800">
              <a:solidFill>
                <a:srgbClr val="0070C0"/>
              </a:solidFill>
            </a:endParaRPr>
          </a:p>
        </p:txBody>
      </p:sp>
      <p:pic>
        <p:nvPicPr>
          <p:cNvPr id="5" name="Picture 5">
            <a:extLst>
              <a:ext uri="{FF2B5EF4-FFF2-40B4-BE49-F238E27FC236}">
                <a16:creationId xmlns:a16="http://schemas.microsoft.com/office/drawing/2014/main" id="{E69E59FB-0FCA-4021-8940-DCD228EE5A6A}"/>
              </a:ext>
            </a:extLst>
          </p:cNvPr>
          <p:cNvPicPr>
            <a:picLocks noChangeAspect="1"/>
          </p:cNvPicPr>
          <p:nvPr/>
        </p:nvPicPr>
        <p:blipFill rotWithShape="1">
          <a:blip r:embed="rId2"/>
          <a:srcRect r="32022" b="-445"/>
          <a:stretch/>
        </p:blipFill>
        <p:spPr>
          <a:xfrm>
            <a:off x="580372" y="787658"/>
            <a:ext cx="3787708" cy="2359949"/>
          </a:xfrm>
          <a:prstGeom prst="rect">
            <a:avLst/>
          </a:prstGeom>
        </p:spPr>
      </p:pic>
      <p:pic>
        <p:nvPicPr>
          <p:cNvPr id="6" name="Picture 6">
            <a:extLst>
              <a:ext uri="{FF2B5EF4-FFF2-40B4-BE49-F238E27FC236}">
                <a16:creationId xmlns:a16="http://schemas.microsoft.com/office/drawing/2014/main" id="{83964805-CC60-4645-965E-19F364F50533}"/>
              </a:ext>
            </a:extLst>
          </p:cNvPr>
          <p:cNvPicPr>
            <a:picLocks noChangeAspect="1"/>
          </p:cNvPicPr>
          <p:nvPr/>
        </p:nvPicPr>
        <p:blipFill>
          <a:blip r:embed="rId3"/>
          <a:stretch>
            <a:fillRect/>
          </a:stretch>
        </p:blipFill>
        <p:spPr>
          <a:xfrm>
            <a:off x="7730647" y="946404"/>
            <a:ext cx="2743200" cy="2063329"/>
          </a:xfrm>
          <a:prstGeom prst="rect">
            <a:avLst/>
          </a:prstGeom>
        </p:spPr>
      </p:pic>
      <p:sp>
        <p:nvSpPr>
          <p:cNvPr id="7" name="TextBox 6">
            <a:extLst>
              <a:ext uri="{FF2B5EF4-FFF2-40B4-BE49-F238E27FC236}">
                <a16:creationId xmlns:a16="http://schemas.microsoft.com/office/drawing/2014/main" id="{8C2E7DA5-01AD-4F79-A618-D053A7450850}"/>
              </a:ext>
            </a:extLst>
          </p:cNvPr>
          <p:cNvSpPr txBox="1"/>
          <p:nvPr/>
        </p:nvSpPr>
        <p:spPr>
          <a:xfrm>
            <a:off x="256783" y="4025030"/>
            <a:ext cx="400624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a:solidFill>
                  <a:srgbClr val="0070C0"/>
                </a:solidFill>
              </a:rPr>
              <a:t>Poles:</a:t>
            </a:r>
            <a:endParaRPr lang="en-US"/>
          </a:p>
        </p:txBody>
      </p:sp>
      <p:sp>
        <p:nvSpPr>
          <p:cNvPr id="8" name="TextBox 7">
            <a:extLst>
              <a:ext uri="{FF2B5EF4-FFF2-40B4-BE49-F238E27FC236}">
                <a16:creationId xmlns:a16="http://schemas.microsoft.com/office/drawing/2014/main" id="{D00173F8-1520-4B75-8A31-ADA9F87504CB}"/>
              </a:ext>
            </a:extLst>
          </p:cNvPr>
          <p:cNvSpPr txBox="1"/>
          <p:nvPr/>
        </p:nvSpPr>
        <p:spPr>
          <a:xfrm>
            <a:off x="5848480" y="3343275"/>
            <a:ext cx="562418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0070C0"/>
                </a:solidFill>
              </a:rPr>
              <a:t>Equitorial and polar diameters:</a:t>
            </a:r>
          </a:p>
        </p:txBody>
      </p:sp>
      <p:pic>
        <p:nvPicPr>
          <p:cNvPr id="9" name="Picture 9">
            <a:extLst>
              <a:ext uri="{FF2B5EF4-FFF2-40B4-BE49-F238E27FC236}">
                <a16:creationId xmlns:a16="http://schemas.microsoft.com/office/drawing/2014/main" id="{15C3F1B8-E474-4D45-8AC4-96C51B4F9252}"/>
              </a:ext>
            </a:extLst>
          </p:cNvPr>
          <p:cNvPicPr>
            <a:picLocks noChangeAspect="1"/>
          </p:cNvPicPr>
          <p:nvPr/>
        </p:nvPicPr>
        <p:blipFill>
          <a:blip r:embed="rId4"/>
          <a:stretch>
            <a:fillRect/>
          </a:stretch>
        </p:blipFill>
        <p:spPr>
          <a:xfrm>
            <a:off x="1519825" y="3724120"/>
            <a:ext cx="3296432" cy="2687404"/>
          </a:xfrm>
          <a:prstGeom prst="rect">
            <a:avLst/>
          </a:prstGeom>
        </p:spPr>
      </p:pic>
      <p:pic>
        <p:nvPicPr>
          <p:cNvPr id="10" name="Picture 10">
            <a:extLst>
              <a:ext uri="{FF2B5EF4-FFF2-40B4-BE49-F238E27FC236}">
                <a16:creationId xmlns:a16="http://schemas.microsoft.com/office/drawing/2014/main" id="{3276886E-7BFF-4E1E-97F2-877EE4C199B7}"/>
              </a:ext>
            </a:extLst>
          </p:cNvPr>
          <p:cNvPicPr>
            <a:picLocks noChangeAspect="1"/>
          </p:cNvPicPr>
          <p:nvPr/>
        </p:nvPicPr>
        <p:blipFill>
          <a:blip r:embed="rId5"/>
          <a:stretch>
            <a:fillRect/>
          </a:stretch>
        </p:blipFill>
        <p:spPr>
          <a:xfrm>
            <a:off x="6739003" y="3876517"/>
            <a:ext cx="4580351" cy="2810581"/>
          </a:xfrm>
          <a:prstGeom prst="rect">
            <a:avLst/>
          </a:prstGeom>
        </p:spPr>
      </p:pic>
    </p:spTree>
    <p:extLst>
      <p:ext uri="{BB962C8B-B14F-4D97-AF65-F5344CB8AC3E}">
        <p14:creationId xmlns:p14="http://schemas.microsoft.com/office/powerpoint/2010/main" val="945478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BC2479D0-1B35-420F-BA11-D95430FF0D34}"/>
              </a:ext>
            </a:extLst>
          </p:cNvPr>
          <p:cNvPicPr>
            <a:picLocks noGrp="1" noChangeAspect="1"/>
          </p:cNvPicPr>
          <p:nvPr>
            <p:ph sz="half" idx="2"/>
          </p:nvPr>
        </p:nvPicPr>
        <p:blipFill rotWithShape="1">
          <a:blip r:embed="rId2"/>
          <a:srcRect l="9231" r="17692"/>
          <a:stretch/>
        </p:blipFill>
        <p:spPr>
          <a:xfrm>
            <a:off x="112919" y="92976"/>
            <a:ext cx="4097678" cy="3404457"/>
          </a:xfrm>
        </p:spPr>
      </p:pic>
      <p:pic>
        <p:nvPicPr>
          <p:cNvPr id="7" name="Picture 7">
            <a:extLst>
              <a:ext uri="{FF2B5EF4-FFF2-40B4-BE49-F238E27FC236}">
                <a16:creationId xmlns:a16="http://schemas.microsoft.com/office/drawing/2014/main" id="{7194176C-FCB9-4E77-9E78-DB850C5B1A4E}"/>
              </a:ext>
            </a:extLst>
          </p:cNvPr>
          <p:cNvPicPr>
            <a:picLocks noChangeAspect="1"/>
          </p:cNvPicPr>
          <p:nvPr/>
        </p:nvPicPr>
        <p:blipFill rotWithShape="1">
          <a:blip r:embed="rId3"/>
          <a:srcRect l="15357" r="14286" b="-424"/>
          <a:stretch/>
        </p:blipFill>
        <p:spPr>
          <a:xfrm>
            <a:off x="8994476" y="78390"/>
            <a:ext cx="2830319" cy="3408815"/>
          </a:xfrm>
          <a:prstGeom prst="rect">
            <a:avLst/>
          </a:prstGeom>
        </p:spPr>
      </p:pic>
      <p:sp>
        <p:nvSpPr>
          <p:cNvPr id="9" name="Content Placeholder 8">
            <a:extLst>
              <a:ext uri="{FF2B5EF4-FFF2-40B4-BE49-F238E27FC236}">
                <a16:creationId xmlns:a16="http://schemas.microsoft.com/office/drawing/2014/main" id="{1F718E8A-A42C-46E8-8F32-9B73065AB1CA}"/>
              </a:ext>
            </a:extLst>
          </p:cNvPr>
          <p:cNvSpPr>
            <a:spLocks noGrp="1"/>
          </p:cNvSpPr>
          <p:nvPr>
            <p:ph sz="half" idx="1"/>
          </p:nvPr>
        </p:nvSpPr>
        <p:spPr>
          <a:xfrm>
            <a:off x="115422" y="3658836"/>
            <a:ext cx="6298978" cy="3101982"/>
          </a:xfrm>
        </p:spPr>
        <p:txBody>
          <a:bodyPr vert="horz" lIns="91440" tIns="45720" rIns="91440" bIns="45720" rtlCol="0" anchor="t">
            <a:normAutofit fontScale="92500"/>
          </a:bodyPr>
          <a:lstStyle/>
          <a:p>
            <a:r>
              <a:rPr lang="en-US" sz="3200" u="sng" dirty="0">
                <a:solidFill>
                  <a:srgbClr val="002060"/>
                </a:solidFill>
              </a:rPr>
              <a:t>Great circle:</a:t>
            </a:r>
            <a:r>
              <a:rPr lang="en-US" sz="3200" dirty="0">
                <a:solidFill>
                  <a:srgbClr val="002060"/>
                </a:solidFill>
              </a:rPr>
              <a:t> </a:t>
            </a:r>
            <a:r>
              <a:rPr lang="en-US" sz="3200" dirty="0"/>
              <a:t>The circle drawn on the surface of the earth whose plane cut the earth into two equal halves</a:t>
            </a:r>
          </a:p>
          <a:p>
            <a:r>
              <a:rPr lang="en-US" sz="3200" dirty="0" err="1">
                <a:solidFill>
                  <a:srgbClr val="002060"/>
                </a:solidFill>
              </a:rPr>
              <a:t>Eg</a:t>
            </a:r>
            <a:r>
              <a:rPr lang="en-US" sz="3200" dirty="0">
                <a:solidFill>
                  <a:srgbClr val="002060"/>
                </a:solidFill>
              </a:rPr>
              <a:t>: 1)T</a:t>
            </a:r>
            <a:r>
              <a:rPr lang="en-US" sz="3200" dirty="0"/>
              <a:t>he equator</a:t>
            </a:r>
          </a:p>
          <a:p>
            <a:r>
              <a:rPr lang="en-US" sz="3200" dirty="0"/>
              <a:t>     2)meridians together with their anti-meridians</a:t>
            </a:r>
          </a:p>
        </p:txBody>
      </p:sp>
      <p:sp>
        <p:nvSpPr>
          <p:cNvPr id="10" name="TextBox 9">
            <a:extLst>
              <a:ext uri="{FF2B5EF4-FFF2-40B4-BE49-F238E27FC236}">
                <a16:creationId xmlns:a16="http://schemas.microsoft.com/office/drawing/2014/main" id="{C2646C02-B234-4752-A364-B2A98AE08EFF}"/>
              </a:ext>
            </a:extLst>
          </p:cNvPr>
          <p:cNvSpPr txBox="1"/>
          <p:nvPr/>
        </p:nvSpPr>
        <p:spPr>
          <a:xfrm>
            <a:off x="7024778" y="3344173"/>
            <a:ext cx="4942935"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u="sng" dirty="0">
                <a:solidFill>
                  <a:srgbClr val="002060"/>
                </a:solidFill>
              </a:rPr>
              <a:t>Small circle:</a:t>
            </a:r>
            <a:r>
              <a:rPr lang="en-US" sz="3200" dirty="0">
                <a:solidFill>
                  <a:schemeClr val="tx1">
                    <a:lumMod val="85000"/>
                    <a:lumOff val="15000"/>
                  </a:schemeClr>
                </a:solidFill>
              </a:rPr>
              <a:t> </a:t>
            </a:r>
            <a:r>
              <a:rPr lang="en-US" sz="2800" dirty="0">
                <a:solidFill>
                  <a:schemeClr val="tx1">
                    <a:lumMod val="85000"/>
                    <a:lumOff val="15000"/>
                  </a:schemeClr>
                </a:solidFill>
              </a:rPr>
              <a:t>The circle drawn on surface of the earth which cuts the earth into two parts which are unequal. The plane of the great circle always passes through the </a:t>
            </a:r>
            <a:r>
              <a:rPr lang="en-US" sz="2800" dirty="0" err="1">
                <a:solidFill>
                  <a:schemeClr val="tx1">
                    <a:lumMod val="85000"/>
                    <a:lumOff val="15000"/>
                  </a:schemeClr>
                </a:solidFill>
              </a:rPr>
              <a:t>centre</a:t>
            </a:r>
            <a:r>
              <a:rPr lang="en-US" sz="2800" dirty="0">
                <a:solidFill>
                  <a:schemeClr val="tx1">
                    <a:lumMod val="85000"/>
                    <a:lumOff val="15000"/>
                  </a:schemeClr>
                </a:solidFill>
              </a:rPr>
              <a:t> of the earth but small circle does not</a:t>
            </a:r>
          </a:p>
        </p:txBody>
      </p:sp>
      <p:pic>
        <p:nvPicPr>
          <p:cNvPr id="13" name="Picture 5">
            <a:extLst>
              <a:ext uri="{FF2B5EF4-FFF2-40B4-BE49-F238E27FC236}">
                <a16:creationId xmlns:a16="http://schemas.microsoft.com/office/drawing/2014/main" id="{4A0B4157-A843-423F-93C6-4134BB2CA819}"/>
              </a:ext>
            </a:extLst>
          </p:cNvPr>
          <p:cNvPicPr>
            <a:picLocks noChangeAspect="1"/>
          </p:cNvPicPr>
          <p:nvPr/>
        </p:nvPicPr>
        <p:blipFill>
          <a:blip r:embed="rId4"/>
          <a:stretch>
            <a:fillRect/>
          </a:stretch>
        </p:blipFill>
        <p:spPr>
          <a:xfrm>
            <a:off x="4485819" y="340485"/>
            <a:ext cx="4229279" cy="2478117"/>
          </a:xfrm>
          <a:prstGeom prst="rect">
            <a:avLst/>
          </a:prstGeom>
        </p:spPr>
      </p:pic>
    </p:spTree>
    <p:extLst>
      <p:ext uri="{BB962C8B-B14F-4D97-AF65-F5344CB8AC3E}">
        <p14:creationId xmlns:p14="http://schemas.microsoft.com/office/powerpoint/2010/main" val="2829875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441B0D2F-0DD8-4272-B479-71A6AB1ABEB1}"/>
              </a:ext>
            </a:extLst>
          </p:cNvPr>
          <p:cNvPicPr>
            <a:picLocks noChangeAspect="1"/>
          </p:cNvPicPr>
          <p:nvPr/>
        </p:nvPicPr>
        <p:blipFill>
          <a:blip r:embed="rId2"/>
          <a:stretch>
            <a:fillRect/>
          </a:stretch>
        </p:blipFill>
        <p:spPr>
          <a:xfrm>
            <a:off x="224287" y="171809"/>
            <a:ext cx="4626633" cy="3480758"/>
          </a:xfrm>
          <a:prstGeom prst="rect">
            <a:avLst/>
          </a:prstGeom>
        </p:spPr>
      </p:pic>
      <p:pic>
        <p:nvPicPr>
          <p:cNvPr id="8" name="Picture 8">
            <a:extLst>
              <a:ext uri="{FF2B5EF4-FFF2-40B4-BE49-F238E27FC236}">
                <a16:creationId xmlns:a16="http://schemas.microsoft.com/office/drawing/2014/main" id="{706B77E2-0BAF-4DD5-870C-9AA7B316DA5F}"/>
              </a:ext>
            </a:extLst>
          </p:cNvPr>
          <p:cNvPicPr>
            <a:picLocks noChangeAspect="1"/>
          </p:cNvPicPr>
          <p:nvPr/>
        </p:nvPicPr>
        <p:blipFill>
          <a:blip r:embed="rId3"/>
          <a:stretch>
            <a:fillRect/>
          </a:stretch>
        </p:blipFill>
        <p:spPr>
          <a:xfrm>
            <a:off x="5587041" y="174980"/>
            <a:ext cx="6107501" cy="3474417"/>
          </a:xfrm>
          <a:prstGeom prst="rect">
            <a:avLst/>
          </a:prstGeom>
        </p:spPr>
      </p:pic>
      <p:sp>
        <p:nvSpPr>
          <p:cNvPr id="9" name="TextBox 8">
            <a:extLst>
              <a:ext uri="{FF2B5EF4-FFF2-40B4-BE49-F238E27FC236}">
                <a16:creationId xmlns:a16="http://schemas.microsoft.com/office/drawing/2014/main" id="{5CF9AB4D-2AB7-4EA8-BE8B-EFCCABA3C021}"/>
              </a:ext>
            </a:extLst>
          </p:cNvPr>
          <p:cNvSpPr txBox="1"/>
          <p:nvPr/>
        </p:nvSpPr>
        <p:spPr>
          <a:xfrm>
            <a:off x="295275" y="3803351"/>
            <a:ext cx="6351331"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u="sng" dirty="0">
                <a:solidFill>
                  <a:srgbClr val="002060"/>
                </a:solidFill>
              </a:rPr>
              <a:t>Meridian:</a:t>
            </a:r>
            <a:r>
              <a:rPr lang="en-US" sz="2400" dirty="0">
                <a:solidFill>
                  <a:schemeClr val="tx1">
                    <a:lumMod val="85000"/>
                    <a:lumOff val="15000"/>
                  </a:schemeClr>
                </a:solidFill>
              </a:rPr>
              <a:t> </a:t>
            </a:r>
            <a:r>
              <a:rPr lang="en-US" sz="2800" dirty="0">
                <a:solidFill>
                  <a:schemeClr val="tx1">
                    <a:lumMod val="85000"/>
                    <a:lumOff val="15000"/>
                  </a:schemeClr>
                </a:solidFill>
              </a:rPr>
              <a:t>A meridian is a half great circle joining the two poles. Every great circle joining the two poles is a meridian and its anti-meridian indicates the north-south direction</a:t>
            </a:r>
          </a:p>
        </p:txBody>
      </p:sp>
      <p:sp>
        <p:nvSpPr>
          <p:cNvPr id="10" name="TextBox 9">
            <a:extLst>
              <a:ext uri="{FF2B5EF4-FFF2-40B4-BE49-F238E27FC236}">
                <a16:creationId xmlns:a16="http://schemas.microsoft.com/office/drawing/2014/main" id="{884C7ADC-0A5A-47A2-ACB9-08419A621CE7}"/>
              </a:ext>
            </a:extLst>
          </p:cNvPr>
          <p:cNvSpPr txBox="1"/>
          <p:nvPr/>
        </p:nvSpPr>
        <p:spPr>
          <a:xfrm>
            <a:off x="7008602" y="3888716"/>
            <a:ext cx="4554747" cy="18774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u="sng" dirty="0">
                <a:solidFill>
                  <a:srgbClr val="002060"/>
                </a:solidFill>
              </a:rPr>
              <a:t>Prime meridian:</a:t>
            </a:r>
            <a:r>
              <a:rPr lang="en-US" sz="2800" dirty="0">
                <a:solidFill>
                  <a:schemeClr val="tx1">
                    <a:lumMod val="85000"/>
                    <a:lumOff val="15000"/>
                  </a:schemeClr>
                </a:solidFill>
              </a:rPr>
              <a:t> The meridian passing through the Greenwich village of England which is datum for record</a:t>
            </a:r>
          </a:p>
        </p:txBody>
      </p:sp>
    </p:spTree>
    <p:extLst>
      <p:ext uri="{BB962C8B-B14F-4D97-AF65-F5344CB8AC3E}">
        <p14:creationId xmlns:p14="http://schemas.microsoft.com/office/powerpoint/2010/main" val="4268912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0E7907A-4636-4F10-86A3-4D36D99C4103}"/>
              </a:ext>
            </a:extLst>
          </p:cNvPr>
          <p:cNvPicPr>
            <a:picLocks noChangeAspect="1"/>
          </p:cNvPicPr>
          <p:nvPr/>
        </p:nvPicPr>
        <p:blipFill>
          <a:blip r:embed="rId2"/>
          <a:stretch>
            <a:fillRect/>
          </a:stretch>
        </p:blipFill>
        <p:spPr>
          <a:xfrm>
            <a:off x="123645" y="114478"/>
            <a:ext cx="3232030" cy="3250366"/>
          </a:xfrm>
          <a:prstGeom prst="rect">
            <a:avLst/>
          </a:prstGeom>
        </p:spPr>
      </p:pic>
      <p:sp>
        <p:nvSpPr>
          <p:cNvPr id="3" name="TextBox 2">
            <a:extLst>
              <a:ext uri="{FF2B5EF4-FFF2-40B4-BE49-F238E27FC236}">
                <a16:creationId xmlns:a16="http://schemas.microsoft.com/office/drawing/2014/main" id="{653AE17F-089A-4211-8E90-F6CC38761E44}"/>
              </a:ext>
            </a:extLst>
          </p:cNvPr>
          <p:cNvSpPr txBox="1"/>
          <p:nvPr/>
        </p:nvSpPr>
        <p:spPr>
          <a:xfrm>
            <a:off x="368060" y="3761117"/>
            <a:ext cx="5388633" cy="23698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u="sng" dirty="0">
                <a:solidFill>
                  <a:srgbClr val="002060"/>
                </a:solidFill>
              </a:rPr>
              <a:t>Rhumb line:</a:t>
            </a:r>
            <a:r>
              <a:rPr lang="en-US" sz="2800" dirty="0">
                <a:solidFill>
                  <a:schemeClr val="tx1">
                    <a:lumMod val="85000"/>
                    <a:lumOff val="15000"/>
                  </a:schemeClr>
                </a:solidFill>
              </a:rPr>
              <a:t> The line cutting all the meridians at the same angle.</a:t>
            </a:r>
            <a:endParaRPr lang="en-US" dirty="0">
              <a:solidFill>
                <a:schemeClr val="tx1">
                  <a:lumMod val="85000"/>
                  <a:lumOff val="15000"/>
                </a:schemeClr>
              </a:solidFill>
            </a:endParaRPr>
          </a:p>
          <a:p>
            <a:pPr marL="457200" indent="-457200">
              <a:buFont typeface="Wingdings"/>
              <a:buChar char="§"/>
            </a:pPr>
            <a:r>
              <a:rPr lang="en-US" sz="2800" dirty="0">
                <a:solidFill>
                  <a:schemeClr val="tx1">
                    <a:lumMod val="85000"/>
                    <a:lumOff val="15000"/>
                  </a:schemeClr>
                </a:solidFill>
              </a:rPr>
              <a:t>It becomes a regularly curved line</a:t>
            </a:r>
          </a:p>
          <a:p>
            <a:r>
              <a:rPr lang="en-US" sz="2800" dirty="0" err="1">
                <a:solidFill>
                  <a:schemeClr val="tx1">
                    <a:lumMod val="85000"/>
                    <a:lumOff val="15000"/>
                  </a:schemeClr>
                </a:solidFill>
              </a:rPr>
              <a:t>Eg</a:t>
            </a:r>
            <a:r>
              <a:rPr lang="en-US" sz="2800" dirty="0">
                <a:solidFill>
                  <a:schemeClr val="tx1">
                    <a:lumMod val="85000"/>
                    <a:lumOff val="15000"/>
                  </a:schemeClr>
                </a:solidFill>
              </a:rPr>
              <a:t>: 1)Equator</a:t>
            </a:r>
          </a:p>
        </p:txBody>
      </p:sp>
      <p:pic>
        <p:nvPicPr>
          <p:cNvPr id="4" name="Picture 4">
            <a:extLst>
              <a:ext uri="{FF2B5EF4-FFF2-40B4-BE49-F238E27FC236}">
                <a16:creationId xmlns:a16="http://schemas.microsoft.com/office/drawing/2014/main" id="{60FF2067-47F7-42AD-87D3-36FBE1591933}"/>
              </a:ext>
            </a:extLst>
          </p:cNvPr>
          <p:cNvPicPr>
            <a:picLocks noChangeAspect="1"/>
          </p:cNvPicPr>
          <p:nvPr/>
        </p:nvPicPr>
        <p:blipFill>
          <a:blip r:embed="rId3"/>
          <a:stretch>
            <a:fillRect/>
          </a:stretch>
        </p:blipFill>
        <p:spPr>
          <a:xfrm>
            <a:off x="7973683" y="240733"/>
            <a:ext cx="4152180" cy="3127252"/>
          </a:xfrm>
          <a:prstGeom prst="rect">
            <a:avLst/>
          </a:prstGeom>
        </p:spPr>
      </p:pic>
      <p:sp>
        <p:nvSpPr>
          <p:cNvPr id="6" name="TextBox 5">
            <a:extLst>
              <a:ext uri="{FF2B5EF4-FFF2-40B4-BE49-F238E27FC236}">
                <a16:creationId xmlns:a16="http://schemas.microsoft.com/office/drawing/2014/main" id="{A77D2143-4006-499A-A091-E5389CBD7705}"/>
              </a:ext>
            </a:extLst>
          </p:cNvPr>
          <p:cNvSpPr txBox="1"/>
          <p:nvPr/>
        </p:nvSpPr>
        <p:spPr>
          <a:xfrm>
            <a:off x="5932099" y="3847381"/>
            <a:ext cx="5906217"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u="sng" dirty="0">
                <a:solidFill>
                  <a:srgbClr val="002060"/>
                </a:solidFill>
              </a:rPr>
              <a:t>Equator:</a:t>
            </a:r>
            <a:r>
              <a:rPr lang="en-US" sz="2800" dirty="0">
                <a:solidFill>
                  <a:schemeClr val="tx1">
                    <a:lumMod val="85000"/>
                    <a:lumOff val="15000"/>
                  </a:schemeClr>
                </a:solidFill>
              </a:rPr>
              <a:t> It is a great circle whose plane is perpendicular to axis of rotation of earth</a:t>
            </a:r>
            <a:endParaRPr lang="en-US"/>
          </a:p>
          <a:p>
            <a:pPr marL="571500" indent="-571500">
              <a:buFont typeface="Wingdings"/>
              <a:buChar char="§"/>
            </a:pPr>
            <a:r>
              <a:rPr lang="en-US" sz="2800" dirty="0">
                <a:solidFill>
                  <a:schemeClr val="tx1">
                    <a:lumMod val="85000"/>
                    <a:lumOff val="15000"/>
                  </a:schemeClr>
                </a:solidFill>
              </a:rPr>
              <a:t>Equator lies in </a:t>
            </a:r>
            <a:r>
              <a:rPr lang="en-US" sz="2800" dirty="0" err="1">
                <a:solidFill>
                  <a:schemeClr val="tx1">
                    <a:lumMod val="85000"/>
                    <a:lumOff val="15000"/>
                  </a:schemeClr>
                </a:solidFill>
              </a:rPr>
              <a:t>a</a:t>
            </a:r>
            <a:r>
              <a:rPr lang="en-US" sz="2800" dirty="0">
                <a:solidFill>
                  <a:schemeClr val="tx1">
                    <a:lumMod val="85000"/>
                    <a:lumOff val="15000"/>
                  </a:schemeClr>
                </a:solidFill>
              </a:rPr>
              <a:t> east-west direction and divides earth into northern and southern hemisphere</a:t>
            </a:r>
          </a:p>
        </p:txBody>
      </p:sp>
    </p:spTree>
    <p:extLst>
      <p:ext uri="{BB962C8B-B14F-4D97-AF65-F5344CB8AC3E}">
        <p14:creationId xmlns:p14="http://schemas.microsoft.com/office/powerpoint/2010/main" val="3704038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468C5620-7B55-4FEF-9E7F-92CB05FEE49C}"/>
              </a:ext>
            </a:extLst>
          </p:cNvPr>
          <p:cNvPicPr>
            <a:picLocks noChangeAspect="1"/>
          </p:cNvPicPr>
          <p:nvPr/>
        </p:nvPicPr>
        <p:blipFill>
          <a:blip r:embed="rId2"/>
          <a:stretch>
            <a:fillRect/>
          </a:stretch>
        </p:blipFill>
        <p:spPr>
          <a:xfrm>
            <a:off x="382438" y="376476"/>
            <a:ext cx="4037162" cy="3287086"/>
          </a:xfrm>
          <a:prstGeom prst="rect">
            <a:avLst/>
          </a:prstGeom>
        </p:spPr>
      </p:pic>
      <p:sp>
        <p:nvSpPr>
          <p:cNvPr id="3" name="TextBox 2">
            <a:extLst>
              <a:ext uri="{FF2B5EF4-FFF2-40B4-BE49-F238E27FC236}">
                <a16:creationId xmlns:a16="http://schemas.microsoft.com/office/drawing/2014/main" id="{1918A329-44A1-4DEA-B0EB-6C96F4384D1A}"/>
              </a:ext>
            </a:extLst>
          </p:cNvPr>
          <p:cNvSpPr txBox="1"/>
          <p:nvPr/>
        </p:nvSpPr>
        <p:spPr>
          <a:xfrm>
            <a:off x="432122" y="3856298"/>
            <a:ext cx="4083933"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u="sng" dirty="0">
                <a:solidFill>
                  <a:srgbClr val="002060"/>
                </a:solidFill>
              </a:rPr>
              <a:t>Earth Axis:</a:t>
            </a:r>
            <a:r>
              <a:rPr lang="en-US" sz="2800" dirty="0">
                <a:solidFill>
                  <a:schemeClr val="tx1">
                    <a:lumMod val="85000"/>
                    <a:lumOff val="15000"/>
                  </a:schemeClr>
                </a:solidFill>
              </a:rPr>
              <a:t> It is a vertical line joining the two poles of </a:t>
            </a:r>
            <a:r>
              <a:rPr lang="en-US" sz="2800" dirty="0" err="1">
                <a:solidFill>
                  <a:schemeClr val="tx1">
                    <a:lumMod val="85000"/>
                    <a:lumOff val="15000"/>
                  </a:schemeClr>
                </a:solidFill>
              </a:rPr>
              <a:t>earth,lying</a:t>
            </a:r>
            <a:r>
              <a:rPr lang="en-US" sz="2800" dirty="0">
                <a:solidFill>
                  <a:schemeClr val="tx1">
                    <a:lumMod val="85000"/>
                    <a:lumOff val="15000"/>
                  </a:schemeClr>
                </a:solidFill>
              </a:rPr>
              <a:t> perpendicular to equator and passing through the </a:t>
            </a:r>
            <a:r>
              <a:rPr lang="en-US" sz="2800" dirty="0" err="1">
                <a:solidFill>
                  <a:schemeClr val="tx1">
                    <a:lumMod val="85000"/>
                    <a:lumOff val="15000"/>
                  </a:schemeClr>
                </a:solidFill>
              </a:rPr>
              <a:t>centre</a:t>
            </a:r>
            <a:r>
              <a:rPr lang="en-US" sz="2800" dirty="0">
                <a:solidFill>
                  <a:schemeClr val="tx1">
                    <a:lumMod val="85000"/>
                    <a:lumOff val="15000"/>
                  </a:schemeClr>
                </a:solidFill>
              </a:rPr>
              <a:t> of earth.</a:t>
            </a:r>
            <a:endParaRPr lang="en-US" sz="3600" u="sng" dirty="0">
              <a:solidFill>
                <a:schemeClr val="tx1">
                  <a:lumMod val="85000"/>
                  <a:lumOff val="15000"/>
                </a:schemeClr>
              </a:solidFill>
            </a:endParaRPr>
          </a:p>
        </p:txBody>
      </p:sp>
      <p:pic>
        <p:nvPicPr>
          <p:cNvPr id="4" name="Picture 4">
            <a:extLst>
              <a:ext uri="{FF2B5EF4-FFF2-40B4-BE49-F238E27FC236}">
                <a16:creationId xmlns:a16="http://schemas.microsoft.com/office/drawing/2014/main" id="{BAA792D4-28E3-4BCF-927E-6375B4ED5A1F}"/>
              </a:ext>
            </a:extLst>
          </p:cNvPr>
          <p:cNvPicPr>
            <a:picLocks noChangeAspect="1"/>
          </p:cNvPicPr>
          <p:nvPr/>
        </p:nvPicPr>
        <p:blipFill rotWithShape="1">
          <a:blip r:embed="rId3"/>
          <a:srcRect r="70571" b="-865"/>
          <a:stretch/>
        </p:blipFill>
        <p:spPr>
          <a:xfrm>
            <a:off x="5212757" y="554526"/>
            <a:ext cx="2734237" cy="2870432"/>
          </a:xfrm>
          <a:prstGeom prst="rect">
            <a:avLst/>
          </a:prstGeom>
        </p:spPr>
      </p:pic>
      <p:pic>
        <p:nvPicPr>
          <p:cNvPr id="7" name="Picture 7">
            <a:extLst>
              <a:ext uri="{FF2B5EF4-FFF2-40B4-BE49-F238E27FC236}">
                <a16:creationId xmlns:a16="http://schemas.microsoft.com/office/drawing/2014/main" id="{10584AAC-0A2B-41E5-A0C4-DFEFB880F203}"/>
              </a:ext>
            </a:extLst>
          </p:cNvPr>
          <p:cNvPicPr>
            <a:picLocks noChangeAspect="1"/>
          </p:cNvPicPr>
          <p:nvPr/>
        </p:nvPicPr>
        <p:blipFill rotWithShape="1">
          <a:blip r:embed="rId4"/>
          <a:srcRect l="29796" r="32994" b="465"/>
          <a:stretch/>
        </p:blipFill>
        <p:spPr>
          <a:xfrm>
            <a:off x="8628345" y="510234"/>
            <a:ext cx="3475204" cy="2914828"/>
          </a:xfrm>
          <a:prstGeom prst="rect">
            <a:avLst/>
          </a:prstGeom>
        </p:spPr>
      </p:pic>
      <p:pic>
        <p:nvPicPr>
          <p:cNvPr id="8" name="Picture 8">
            <a:extLst>
              <a:ext uri="{FF2B5EF4-FFF2-40B4-BE49-F238E27FC236}">
                <a16:creationId xmlns:a16="http://schemas.microsoft.com/office/drawing/2014/main" id="{501131C0-CA35-4DDB-B2B0-36D1AA78F323}"/>
              </a:ext>
            </a:extLst>
          </p:cNvPr>
          <p:cNvPicPr>
            <a:picLocks noChangeAspect="1"/>
          </p:cNvPicPr>
          <p:nvPr/>
        </p:nvPicPr>
        <p:blipFill rotWithShape="1">
          <a:blip r:embed="rId3"/>
          <a:srcRect l="66920" r="380" b="-1250"/>
          <a:stretch/>
        </p:blipFill>
        <p:spPr>
          <a:xfrm>
            <a:off x="5215003" y="3856218"/>
            <a:ext cx="2838553" cy="2705063"/>
          </a:xfrm>
          <a:prstGeom prst="rect">
            <a:avLst/>
          </a:prstGeom>
        </p:spPr>
      </p:pic>
      <p:pic>
        <p:nvPicPr>
          <p:cNvPr id="9" name="Picture 9">
            <a:extLst>
              <a:ext uri="{FF2B5EF4-FFF2-40B4-BE49-F238E27FC236}">
                <a16:creationId xmlns:a16="http://schemas.microsoft.com/office/drawing/2014/main" id="{A4D6DCE6-186F-43E1-8C2D-167789F6E54F}"/>
              </a:ext>
            </a:extLst>
          </p:cNvPr>
          <p:cNvPicPr>
            <a:picLocks noChangeAspect="1"/>
          </p:cNvPicPr>
          <p:nvPr/>
        </p:nvPicPr>
        <p:blipFill>
          <a:blip r:embed="rId5"/>
          <a:stretch>
            <a:fillRect/>
          </a:stretch>
        </p:blipFill>
        <p:spPr>
          <a:xfrm>
            <a:off x="8993688" y="3664390"/>
            <a:ext cx="2743200" cy="2973878"/>
          </a:xfrm>
          <a:prstGeom prst="rect">
            <a:avLst/>
          </a:prstGeom>
        </p:spPr>
      </p:pic>
    </p:spTree>
    <p:extLst>
      <p:ext uri="{BB962C8B-B14F-4D97-AF65-F5344CB8AC3E}">
        <p14:creationId xmlns:p14="http://schemas.microsoft.com/office/powerpoint/2010/main" val="919579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CA445B-A38D-447D-9F41-0B79BBBE8306}"/>
              </a:ext>
            </a:extLst>
          </p:cNvPr>
          <p:cNvSpPr txBox="1"/>
          <p:nvPr/>
        </p:nvSpPr>
        <p:spPr>
          <a:xfrm>
            <a:off x="195532" y="94891"/>
            <a:ext cx="7458974"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u="sng" dirty="0">
                <a:solidFill>
                  <a:srgbClr val="002060"/>
                </a:solidFill>
              </a:rPr>
              <a:t>Latitude:</a:t>
            </a:r>
            <a:r>
              <a:rPr lang="en-US" sz="2800" dirty="0"/>
              <a:t> </a:t>
            </a:r>
            <a:r>
              <a:rPr lang="en-US" sz="2400" dirty="0"/>
              <a:t>These are the angular distances along the meridians.</a:t>
            </a:r>
          </a:p>
          <a:p>
            <a:endParaRPr lang="en-US" sz="2400" dirty="0">
              <a:solidFill>
                <a:srgbClr val="000000"/>
              </a:solidFill>
            </a:endParaRPr>
          </a:p>
          <a:p>
            <a:r>
              <a:rPr lang="en-US" sz="2400" dirty="0">
                <a:solidFill>
                  <a:srgbClr val="000000"/>
                </a:solidFill>
              </a:rPr>
              <a:t>The latitude is measured in </a:t>
            </a:r>
            <a:r>
              <a:rPr lang="en-US" sz="2400" dirty="0" err="1">
                <a:solidFill>
                  <a:srgbClr val="000000"/>
                </a:solidFill>
              </a:rPr>
              <a:t>degrees,minutes,seconds</a:t>
            </a:r>
            <a:r>
              <a:rPr lang="en-US" sz="2400" dirty="0">
                <a:solidFill>
                  <a:srgbClr val="000000"/>
                </a:solidFill>
              </a:rPr>
              <a:t> from (0 to 90) degrees from the equator.</a:t>
            </a:r>
          </a:p>
          <a:p>
            <a:endParaRPr lang="en-US" sz="2000" dirty="0">
              <a:solidFill>
                <a:srgbClr val="000000"/>
              </a:solidFill>
            </a:endParaRPr>
          </a:p>
          <a:p>
            <a:r>
              <a:rPr lang="en-US" sz="3600" u="sng" dirty="0">
                <a:solidFill>
                  <a:srgbClr val="002060"/>
                </a:solidFill>
              </a:rPr>
              <a:t>Longitude:</a:t>
            </a:r>
            <a:r>
              <a:rPr lang="en-US" sz="2400" dirty="0">
                <a:solidFill>
                  <a:schemeClr val="tx1">
                    <a:lumMod val="85000"/>
                    <a:lumOff val="15000"/>
                  </a:schemeClr>
                </a:solidFill>
              </a:rPr>
              <a:t> These are the angular distances along the equator on east or west  of the prime meridian.</a:t>
            </a:r>
          </a:p>
          <a:p>
            <a:endParaRPr lang="en-US" sz="2400" dirty="0">
              <a:solidFill>
                <a:schemeClr val="tx1">
                  <a:lumMod val="85000"/>
                  <a:lumOff val="15000"/>
                </a:schemeClr>
              </a:solidFill>
            </a:endParaRPr>
          </a:p>
          <a:p>
            <a:r>
              <a:rPr lang="en-US" sz="2400" dirty="0">
                <a:solidFill>
                  <a:schemeClr val="tx1">
                    <a:lumMod val="85000"/>
                    <a:lumOff val="15000"/>
                  </a:schemeClr>
                </a:solidFill>
              </a:rPr>
              <a:t>It is measured in  </a:t>
            </a:r>
            <a:r>
              <a:rPr lang="en-US" sz="2400" dirty="0" err="1">
                <a:solidFill>
                  <a:schemeClr val="tx1">
                    <a:lumMod val="85000"/>
                    <a:lumOff val="15000"/>
                  </a:schemeClr>
                </a:solidFill>
              </a:rPr>
              <a:t>degrees,minutes</a:t>
            </a:r>
            <a:r>
              <a:rPr lang="en-US" sz="2400" dirty="0">
                <a:solidFill>
                  <a:schemeClr val="tx1">
                    <a:lumMod val="85000"/>
                    <a:lumOff val="15000"/>
                  </a:schemeClr>
                </a:solidFill>
              </a:rPr>
              <a:t>, and seconds from (0 to 180)degrees along with suffix east or west of the prime meridian.</a:t>
            </a:r>
          </a:p>
        </p:txBody>
      </p:sp>
      <p:pic>
        <p:nvPicPr>
          <p:cNvPr id="3" name="Picture 3">
            <a:extLst>
              <a:ext uri="{FF2B5EF4-FFF2-40B4-BE49-F238E27FC236}">
                <a16:creationId xmlns:a16="http://schemas.microsoft.com/office/drawing/2014/main" id="{C54A5F3E-C5C8-4344-90C0-A0D1FDD7880B}"/>
              </a:ext>
            </a:extLst>
          </p:cNvPr>
          <p:cNvPicPr>
            <a:picLocks noChangeAspect="1"/>
          </p:cNvPicPr>
          <p:nvPr/>
        </p:nvPicPr>
        <p:blipFill>
          <a:blip r:embed="rId2"/>
          <a:stretch>
            <a:fillRect/>
          </a:stretch>
        </p:blipFill>
        <p:spPr>
          <a:xfrm>
            <a:off x="7697965" y="170192"/>
            <a:ext cx="4312879" cy="2421524"/>
          </a:xfrm>
          <a:prstGeom prst="rect">
            <a:avLst/>
          </a:prstGeom>
        </p:spPr>
      </p:pic>
      <p:pic>
        <p:nvPicPr>
          <p:cNvPr id="4" name="Picture 4">
            <a:extLst>
              <a:ext uri="{FF2B5EF4-FFF2-40B4-BE49-F238E27FC236}">
                <a16:creationId xmlns:a16="http://schemas.microsoft.com/office/drawing/2014/main" id="{C388CC81-FE97-4AB1-BDF2-019E37C0C736}"/>
              </a:ext>
            </a:extLst>
          </p:cNvPr>
          <p:cNvPicPr>
            <a:picLocks noChangeAspect="1"/>
          </p:cNvPicPr>
          <p:nvPr/>
        </p:nvPicPr>
        <p:blipFill rotWithShape="1">
          <a:blip r:embed="rId3"/>
          <a:srcRect l="-52" b="1309"/>
          <a:stretch/>
        </p:blipFill>
        <p:spPr>
          <a:xfrm>
            <a:off x="7698548" y="2887157"/>
            <a:ext cx="4448070" cy="3637741"/>
          </a:xfrm>
          <a:prstGeom prst="rect">
            <a:avLst/>
          </a:prstGeom>
        </p:spPr>
      </p:pic>
    </p:spTree>
    <p:extLst>
      <p:ext uri="{BB962C8B-B14F-4D97-AF65-F5344CB8AC3E}">
        <p14:creationId xmlns:p14="http://schemas.microsoft.com/office/powerpoint/2010/main" val="1992859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CF1D93-F0F0-4DF8-BD20-2A14E414BFDF}"/>
              </a:ext>
            </a:extLst>
          </p:cNvPr>
          <p:cNvSpPr txBox="1"/>
          <p:nvPr/>
        </p:nvSpPr>
        <p:spPr>
          <a:xfrm>
            <a:off x="180623" y="138289"/>
            <a:ext cx="1183075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solidFill>
                  <a:srgbClr val="002060"/>
                </a:solidFill>
                <a:ea typeface="+mn-lt"/>
                <a:cs typeface="+mn-lt"/>
              </a:rPr>
              <a:t>                             </a:t>
            </a:r>
            <a:r>
              <a:rPr lang="en-US" sz="4000" b="1" u="sng" dirty="0">
                <a:solidFill>
                  <a:srgbClr val="002060"/>
                </a:solidFill>
                <a:ea typeface="+mn-lt"/>
                <a:cs typeface="+mn-lt"/>
              </a:rPr>
              <a:t>MAPS (NV-3)</a:t>
            </a:r>
            <a:r>
              <a:rPr lang="en-US" sz="4000" dirty="0">
                <a:solidFill>
                  <a:schemeClr val="tx1">
                    <a:lumMod val="75000"/>
                    <a:lumOff val="25000"/>
                  </a:schemeClr>
                </a:solidFill>
                <a:ea typeface="+mn-lt"/>
                <a:cs typeface="+mn-lt"/>
              </a:rPr>
              <a:t> </a:t>
            </a:r>
            <a:endParaRPr lang="en-US" sz="4000" b="1">
              <a:solidFill>
                <a:schemeClr val="tx1">
                  <a:lumMod val="75000"/>
                  <a:lumOff val="25000"/>
                </a:schemeClr>
              </a:solidFill>
            </a:endParaRPr>
          </a:p>
        </p:txBody>
      </p:sp>
      <p:sp>
        <p:nvSpPr>
          <p:cNvPr id="3" name="TextBox 2">
            <a:extLst>
              <a:ext uri="{FF2B5EF4-FFF2-40B4-BE49-F238E27FC236}">
                <a16:creationId xmlns:a16="http://schemas.microsoft.com/office/drawing/2014/main" id="{93BA750C-FBEC-467E-8E2A-9F03145DE0D0}"/>
              </a:ext>
            </a:extLst>
          </p:cNvPr>
          <p:cNvSpPr txBox="1"/>
          <p:nvPr/>
        </p:nvSpPr>
        <p:spPr>
          <a:xfrm>
            <a:off x="238831" y="732719"/>
            <a:ext cx="11604977" cy="61247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bg2">
                    <a:lumMod val="25000"/>
                  </a:schemeClr>
                </a:solidFill>
                <a:ea typeface="+mn-lt"/>
                <a:cs typeface="+mn-lt"/>
              </a:rPr>
              <a:t>Topographical map is one in which a good pictorial representation of a country is portrayed and is provided mainly to be used for map reading. </a:t>
            </a:r>
            <a:endParaRPr lang="en-US" dirty="0">
              <a:solidFill>
                <a:schemeClr val="bg2">
                  <a:lumMod val="25000"/>
                </a:schemeClr>
              </a:solidFill>
              <a:ea typeface="+mn-lt"/>
              <a:cs typeface="+mn-lt"/>
            </a:endParaRPr>
          </a:p>
          <a:p>
            <a:r>
              <a:rPr lang="en-US" sz="2800" dirty="0">
                <a:ea typeface="+mn-lt"/>
                <a:cs typeface="+mn-lt"/>
              </a:rPr>
              <a:t>The four basic elements required in a map are: </a:t>
            </a:r>
            <a:endParaRPr lang="en-US">
              <a:ea typeface="+mn-lt"/>
              <a:cs typeface="+mn-lt"/>
            </a:endParaRPr>
          </a:p>
          <a:p>
            <a:r>
              <a:rPr lang="en-US" sz="2800" dirty="0">
                <a:ea typeface="+mn-lt"/>
                <a:cs typeface="+mn-lt"/>
              </a:rPr>
              <a:t>(a) Areas will be shown correctly </a:t>
            </a:r>
            <a:endParaRPr lang="en-US">
              <a:ea typeface="+mn-lt"/>
              <a:cs typeface="+mn-lt"/>
            </a:endParaRPr>
          </a:p>
          <a:p>
            <a:r>
              <a:rPr lang="en-US" sz="2800" dirty="0">
                <a:ea typeface="+mn-lt"/>
                <a:cs typeface="+mn-lt"/>
              </a:rPr>
              <a:t>(b) Bearing measurement anywhere on the reduced earth will be identical to the measurement on the earth.</a:t>
            </a:r>
            <a:endParaRPr lang="en-US" dirty="0">
              <a:ea typeface="+mn-lt"/>
              <a:cs typeface="+mn-lt"/>
            </a:endParaRPr>
          </a:p>
          <a:p>
            <a:r>
              <a:rPr lang="en-US" sz="2800" dirty="0">
                <a:ea typeface="+mn-lt"/>
                <a:cs typeface="+mn-lt"/>
              </a:rPr>
              <a:t>(c) Shapes will be correct </a:t>
            </a:r>
            <a:endParaRPr lang="en-US" dirty="0">
              <a:ea typeface="+mn-lt"/>
              <a:cs typeface="+mn-lt"/>
            </a:endParaRPr>
          </a:p>
          <a:p>
            <a:r>
              <a:rPr lang="en-US" sz="2800" dirty="0">
                <a:ea typeface="+mn-lt"/>
                <a:cs typeface="+mn-lt"/>
              </a:rPr>
              <a:t>(d) Distances will be measured accurately by </a:t>
            </a:r>
            <a:endParaRPr lang="en-US" dirty="0">
              <a:ea typeface="+mn-lt"/>
              <a:cs typeface="+mn-lt"/>
            </a:endParaRPr>
          </a:p>
          <a:p>
            <a:r>
              <a:rPr lang="en-US" sz="2800" dirty="0">
                <a:ea typeface="+mn-lt"/>
                <a:cs typeface="+mn-lt"/>
              </a:rPr>
              <a:t>use of a graduated scale which is provided at </a:t>
            </a:r>
            <a:endParaRPr lang="en-US">
              <a:ea typeface="+mn-lt"/>
              <a:cs typeface="+mn-lt"/>
            </a:endParaRPr>
          </a:p>
          <a:p>
            <a:r>
              <a:rPr lang="en-US" sz="2800" dirty="0">
                <a:ea typeface="+mn-lt"/>
                <a:cs typeface="+mn-lt"/>
              </a:rPr>
              <a:t>the bottom of each map. </a:t>
            </a:r>
            <a:endParaRPr lang="en-US" dirty="0">
              <a:ea typeface="+mn-lt"/>
              <a:cs typeface="+mn-lt"/>
            </a:endParaRPr>
          </a:p>
          <a:p>
            <a:r>
              <a:rPr lang="en-US" sz="2800" dirty="0">
                <a:ea typeface="+mn-lt"/>
                <a:cs typeface="+mn-lt"/>
              </a:rPr>
              <a:t>The distances are given in</a:t>
            </a:r>
            <a:endParaRPr lang="en-US" dirty="0">
              <a:ea typeface="+mn-lt"/>
              <a:cs typeface="+mn-lt"/>
            </a:endParaRPr>
          </a:p>
          <a:p>
            <a:r>
              <a:rPr lang="en-US" sz="2800" dirty="0">
                <a:ea typeface="+mn-lt"/>
                <a:cs typeface="+mn-lt"/>
              </a:rPr>
              <a:t> (1) Kilometers </a:t>
            </a:r>
            <a:endParaRPr lang="en-US">
              <a:ea typeface="+mn-lt"/>
              <a:cs typeface="+mn-lt"/>
            </a:endParaRPr>
          </a:p>
          <a:p>
            <a:r>
              <a:rPr lang="en-US" sz="2800" dirty="0">
                <a:ea typeface="+mn-lt"/>
                <a:cs typeface="+mn-lt"/>
              </a:rPr>
              <a:t> (2) Nautical miles</a:t>
            </a:r>
            <a:endParaRPr lang="en-US" dirty="0">
              <a:ea typeface="+mn-lt"/>
              <a:cs typeface="+mn-lt"/>
            </a:endParaRPr>
          </a:p>
          <a:p>
            <a:r>
              <a:rPr lang="en-US" sz="2800" dirty="0">
                <a:ea typeface="+mn-lt"/>
                <a:cs typeface="+mn-lt"/>
              </a:rPr>
              <a:t> (3) Statute miles</a:t>
            </a:r>
            <a:endParaRPr lang="en-US" dirty="0">
              <a:ea typeface="+mn-lt"/>
              <a:cs typeface="+mn-lt"/>
            </a:endParaRPr>
          </a:p>
        </p:txBody>
      </p:sp>
      <p:pic>
        <p:nvPicPr>
          <p:cNvPr id="6" name="Picture 6">
            <a:extLst>
              <a:ext uri="{FF2B5EF4-FFF2-40B4-BE49-F238E27FC236}">
                <a16:creationId xmlns:a16="http://schemas.microsoft.com/office/drawing/2014/main" id="{212B5BBD-AB84-4D6E-BABF-F9E1D6E2B05A}"/>
              </a:ext>
            </a:extLst>
          </p:cNvPr>
          <p:cNvPicPr>
            <a:picLocks noChangeAspect="1"/>
          </p:cNvPicPr>
          <p:nvPr/>
        </p:nvPicPr>
        <p:blipFill>
          <a:blip r:embed="rId2"/>
          <a:stretch>
            <a:fillRect/>
          </a:stretch>
        </p:blipFill>
        <p:spPr>
          <a:xfrm>
            <a:off x="7193844" y="3481797"/>
            <a:ext cx="4803422" cy="3196406"/>
          </a:xfrm>
          <a:prstGeom prst="rect">
            <a:avLst/>
          </a:prstGeom>
        </p:spPr>
      </p:pic>
    </p:spTree>
    <p:extLst>
      <p:ext uri="{BB962C8B-B14F-4D97-AF65-F5344CB8AC3E}">
        <p14:creationId xmlns:p14="http://schemas.microsoft.com/office/powerpoint/2010/main" val="1958059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A11E3-D2E2-45E7-81F6-09BAC741A2B3}"/>
              </a:ext>
            </a:extLst>
          </p:cNvPr>
          <p:cNvSpPr>
            <a:spLocks noGrp="1"/>
          </p:cNvSpPr>
          <p:nvPr>
            <p:ph type="title"/>
          </p:nvPr>
        </p:nvSpPr>
        <p:spPr>
          <a:xfrm>
            <a:off x="2617356" y="547158"/>
            <a:ext cx="8481288" cy="1950719"/>
          </a:xfrm>
        </p:spPr>
        <p:txBody>
          <a:bodyPr>
            <a:normAutofit/>
          </a:bodyPr>
          <a:lstStyle/>
          <a:p>
            <a:r>
              <a:rPr lang="en-US" sz="6000" b="1" u="sng">
                <a:solidFill>
                  <a:srgbClr val="002060"/>
                </a:solidFill>
              </a:rPr>
              <a:t>TOPICS</a:t>
            </a:r>
            <a:r>
              <a:rPr lang="en-US" sz="6000">
                <a:solidFill>
                  <a:srgbClr val="002060"/>
                </a:solidFill>
              </a:rPr>
              <a:t>                     </a:t>
            </a:r>
            <a:endParaRPr lang="en-US"/>
          </a:p>
        </p:txBody>
      </p:sp>
      <p:sp>
        <p:nvSpPr>
          <p:cNvPr id="3" name="Content Placeholder 2">
            <a:extLst>
              <a:ext uri="{FF2B5EF4-FFF2-40B4-BE49-F238E27FC236}">
                <a16:creationId xmlns:a16="http://schemas.microsoft.com/office/drawing/2014/main" id="{61607F8D-AADD-470B-86D1-42AEB2D4B631}"/>
              </a:ext>
            </a:extLst>
          </p:cNvPr>
          <p:cNvSpPr>
            <a:spLocks noGrp="1"/>
          </p:cNvSpPr>
          <p:nvPr>
            <p:ph idx="1"/>
          </p:nvPr>
        </p:nvSpPr>
        <p:spPr>
          <a:xfrm>
            <a:off x="2523410" y="3076455"/>
            <a:ext cx="7729728" cy="3101983"/>
          </a:xfrm>
        </p:spPr>
        <p:txBody>
          <a:bodyPr vert="horz" lIns="91440" tIns="45720" rIns="91440" bIns="45720" rtlCol="0" anchor="t">
            <a:normAutofit/>
          </a:bodyPr>
          <a:lstStyle/>
          <a:p>
            <a:r>
              <a:rPr lang="en-US" sz="4000">
                <a:ea typeface="+mn-lt"/>
                <a:cs typeface="+mn-lt"/>
              </a:rPr>
              <a:t> </a:t>
            </a:r>
            <a:r>
              <a:rPr lang="en-US" sz="4000">
                <a:solidFill>
                  <a:srgbClr val="002060"/>
                </a:solidFill>
                <a:ea typeface="+mn-lt"/>
                <a:cs typeface="+mn-lt"/>
              </a:rPr>
              <a:t>REQUIREMENTS OF NAV (NV-1)</a:t>
            </a:r>
          </a:p>
          <a:p>
            <a:r>
              <a:rPr lang="en-US" sz="4000">
                <a:solidFill>
                  <a:srgbClr val="002060"/>
                </a:solidFill>
                <a:ea typeface="+mn-lt"/>
                <a:cs typeface="+mn-lt"/>
              </a:rPr>
              <a:t> GLOSSARY OF TERMS (NV-2)</a:t>
            </a:r>
            <a:endParaRPr lang="en-US" sz="4000">
              <a:solidFill>
                <a:srgbClr val="002060"/>
              </a:solidFill>
            </a:endParaRPr>
          </a:p>
          <a:p>
            <a:r>
              <a:rPr lang="en-US" sz="4000">
                <a:solidFill>
                  <a:srgbClr val="002060"/>
                </a:solidFill>
                <a:ea typeface="+mn-lt"/>
                <a:cs typeface="+mn-lt"/>
              </a:rPr>
              <a:t>MAPS (NV-3)</a:t>
            </a:r>
            <a:endParaRPr lang="en-US" sz="4000">
              <a:solidFill>
                <a:srgbClr val="002060"/>
              </a:solidFill>
            </a:endParaRPr>
          </a:p>
          <a:p>
            <a:r>
              <a:rPr lang="en-US" sz="4000">
                <a:solidFill>
                  <a:srgbClr val="002060"/>
                </a:solidFill>
                <a:ea typeface="+mn-lt"/>
                <a:cs typeface="+mn-lt"/>
              </a:rPr>
              <a:t>MAP READING (NV-4)</a:t>
            </a:r>
            <a:endParaRPr lang="en-US" sz="4000">
              <a:solidFill>
                <a:srgbClr val="002060"/>
              </a:solidFill>
            </a:endParaRPr>
          </a:p>
          <a:p>
            <a:endParaRPr lang="en-US" sz="4000">
              <a:solidFill>
                <a:srgbClr val="002060"/>
              </a:solidFill>
            </a:endParaRPr>
          </a:p>
          <a:p>
            <a:endParaRPr lang="en-US" sz="4000">
              <a:solidFill>
                <a:srgbClr val="002060"/>
              </a:solidFill>
            </a:endParaRPr>
          </a:p>
        </p:txBody>
      </p:sp>
      <p:pic>
        <p:nvPicPr>
          <p:cNvPr id="4" name="Picture 4">
            <a:extLst>
              <a:ext uri="{FF2B5EF4-FFF2-40B4-BE49-F238E27FC236}">
                <a16:creationId xmlns:a16="http://schemas.microsoft.com/office/drawing/2014/main" id="{C675AB7F-338B-4871-A482-2009409A0C2F}"/>
              </a:ext>
            </a:extLst>
          </p:cNvPr>
          <p:cNvPicPr>
            <a:picLocks noChangeAspect="1"/>
          </p:cNvPicPr>
          <p:nvPr/>
        </p:nvPicPr>
        <p:blipFill>
          <a:blip r:embed="rId2"/>
          <a:stretch>
            <a:fillRect/>
          </a:stretch>
        </p:blipFill>
        <p:spPr>
          <a:xfrm>
            <a:off x="9484290" y="4202939"/>
            <a:ext cx="2336105" cy="2345630"/>
          </a:xfrm>
          <a:prstGeom prst="rect">
            <a:avLst/>
          </a:prstGeom>
        </p:spPr>
      </p:pic>
    </p:spTree>
    <p:extLst>
      <p:ext uri="{BB962C8B-B14F-4D97-AF65-F5344CB8AC3E}">
        <p14:creationId xmlns:p14="http://schemas.microsoft.com/office/powerpoint/2010/main" val="3721565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7F8888-2A32-4294-83B8-D4E46DAFB110}"/>
              </a:ext>
            </a:extLst>
          </p:cNvPr>
          <p:cNvSpPr txBox="1"/>
          <p:nvPr/>
        </p:nvSpPr>
        <p:spPr>
          <a:xfrm>
            <a:off x="618067" y="378177"/>
            <a:ext cx="11139311"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Wingdings"/>
              <a:buChar char="v"/>
            </a:pPr>
            <a:r>
              <a:rPr lang="en-US" sz="2800" dirty="0">
                <a:solidFill>
                  <a:schemeClr val="bg2">
                    <a:lumMod val="25000"/>
                  </a:schemeClr>
                </a:solidFill>
                <a:ea typeface="+mn-lt"/>
                <a:cs typeface="+mn-lt"/>
              </a:rPr>
              <a:t>1 NM=1.852 km</a:t>
            </a:r>
          </a:p>
          <a:p>
            <a:pPr marL="457200" indent="-457200">
              <a:buFont typeface="Wingdings"/>
              <a:buChar char="v"/>
            </a:pPr>
            <a:r>
              <a:rPr lang="en-US" sz="2800" dirty="0">
                <a:solidFill>
                  <a:schemeClr val="bg2">
                    <a:lumMod val="25000"/>
                  </a:schemeClr>
                </a:solidFill>
                <a:ea typeface="+mn-lt"/>
                <a:cs typeface="+mn-lt"/>
              </a:rPr>
              <a:t>1 Statute mile  = 1.60934 km</a:t>
            </a:r>
          </a:p>
          <a:p>
            <a:pPr marL="457200" indent="-457200">
              <a:buFont typeface="Wingdings"/>
              <a:buChar char="v"/>
            </a:pPr>
            <a:r>
              <a:rPr lang="en-US" sz="2800" dirty="0">
                <a:solidFill>
                  <a:schemeClr val="bg2">
                    <a:lumMod val="25000"/>
                  </a:schemeClr>
                </a:solidFill>
              </a:rPr>
              <a:t>1 NM=</a:t>
            </a:r>
            <a:r>
              <a:rPr lang="en-US" sz="2800" dirty="0">
                <a:solidFill>
                  <a:schemeClr val="bg2">
                    <a:lumMod val="25000"/>
                  </a:schemeClr>
                </a:solidFill>
                <a:ea typeface="+mn-lt"/>
                <a:cs typeface="+mn-lt"/>
              </a:rPr>
              <a:t>1.1507 statute miles</a:t>
            </a:r>
          </a:p>
          <a:p>
            <a:endParaRPr lang="en-US" sz="2800" dirty="0">
              <a:solidFill>
                <a:schemeClr val="bg2">
                  <a:lumMod val="25000"/>
                </a:schemeClr>
              </a:solidFill>
              <a:ea typeface="+mn-lt"/>
              <a:cs typeface="+mn-lt"/>
            </a:endParaRPr>
          </a:p>
          <a:p>
            <a:r>
              <a:rPr lang="en-US" sz="2800" dirty="0">
                <a:ea typeface="+mn-lt"/>
                <a:cs typeface="+mn-lt"/>
              </a:rPr>
              <a:t>In aviation, both maps and charts are used for Navigation. </a:t>
            </a:r>
            <a:endParaRPr lang="en-US" dirty="0">
              <a:ea typeface="+mn-lt"/>
              <a:cs typeface="+mn-lt"/>
            </a:endParaRPr>
          </a:p>
          <a:p>
            <a:r>
              <a:rPr lang="en-US" sz="2800" dirty="0">
                <a:solidFill>
                  <a:srgbClr val="002060"/>
                </a:solidFill>
                <a:ea typeface="+mn-lt"/>
                <a:cs typeface="+mn-lt"/>
              </a:rPr>
              <a:t> </a:t>
            </a:r>
            <a:r>
              <a:rPr lang="en-US" sz="2800" dirty="0">
                <a:solidFill>
                  <a:srgbClr val="C00000"/>
                </a:solidFill>
                <a:ea typeface="+mn-lt"/>
                <a:cs typeface="+mn-lt"/>
              </a:rPr>
              <a:t>MAP:</a:t>
            </a:r>
            <a:endParaRPr lang="en-US" dirty="0">
              <a:solidFill>
                <a:srgbClr val="C00000"/>
              </a:solidFill>
              <a:ea typeface="+mn-lt"/>
              <a:cs typeface="+mn-lt"/>
            </a:endParaRPr>
          </a:p>
          <a:p>
            <a:r>
              <a:rPr lang="en-US" sz="2800" dirty="0">
                <a:ea typeface="+mn-lt"/>
                <a:cs typeface="+mn-lt"/>
              </a:rPr>
              <a:t>           When a projection has a graticule of latitudes, longitudes and an abundance of ground features it is called a map.</a:t>
            </a:r>
            <a:endParaRPr lang="en-US">
              <a:ea typeface="+mn-lt"/>
              <a:cs typeface="+mn-lt"/>
            </a:endParaRPr>
          </a:p>
          <a:p>
            <a:r>
              <a:rPr lang="en-US" sz="2800" dirty="0">
                <a:ea typeface="+mn-lt"/>
                <a:cs typeface="+mn-lt"/>
              </a:rPr>
              <a:t> </a:t>
            </a:r>
            <a:r>
              <a:rPr lang="en-US" sz="2800" dirty="0">
                <a:solidFill>
                  <a:srgbClr val="C00000"/>
                </a:solidFill>
                <a:ea typeface="+mn-lt"/>
                <a:cs typeface="+mn-lt"/>
              </a:rPr>
              <a:t>CHART:</a:t>
            </a:r>
            <a:endParaRPr lang="en-US" dirty="0">
              <a:solidFill>
                <a:srgbClr val="C00000"/>
              </a:solidFill>
              <a:ea typeface="+mn-lt"/>
              <a:cs typeface="+mn-lt"/>
            </a:endParaRPr>
          </a:p>
          <a:p>
            <a:r>
              <a:rPr lang="en-US" sz="2800" dirty="0">
                <a:ea typeface="+mn-lt"/>
                <a:cs typeface="+mn-lt"/>
              </a:rPr>
              <a:t>            A chart has a projection on which it contains</a:t>
            </a:r>
            <a:endParaRPr lang="en-US" dirty="0">
              <a:ea typeface="+mn-lt"/>
              <a:cs typeface="+mn-lt"/>
            </a:endParaRPr>
          </a:p>
          <a:p>
            <a:r>
              <a:rPr lang="en-US" sz="2800" dirty="0">
                <a:ea typeface="+mn-lt"/>
                <a:cs typeface="+mn-lt"/>
              </a:rPr>
              <a:t> a graticule of latitude and longitude with very few</a:t>
            </a:r>
            <a:endParaRPr lang="en-US" dirty="0">
              <a:ea typeface="+mn-lt"/>
              <a:cs typeface="+mn-lt"/>
            </a:endParaRPr>
          </a:p>
          <a:p>
            <a:r>
              <a:rPr lang="en-US" sz="2800" dirty="0">
                <a:ea typeface="+mn-lt"/>
                <a:cs typeface="+mn-lt"/>
              </a:rPr>
              <a:t> geographical features.</a:t>
            </a:r>
            <a:endParaRPr lang="en-US"/>
          </a:p>
        </p:txBody>
      </p:sp>
      <p:pic>
        <p:nvPicPr>
          <p:cNvPr id="3" name="Picture 3">
            <a:extLst>
              <a:ext uri="{FF2B5EF4-FFF2-40B4-BE49-F238E27FC236}">
                <a16:creationId xmlns:a16="http://schemas.microsoft.com/office/drawing/2014/main" id="{350A72E8-EAD6-42F1-AD9E-C33E2243D66C}"/>
              </a:ext>
            </a:extLst>
          </p:cNvPr>
          <p:cNvPicPr>
            <a:picLocks noChangeAspect="1"/>
          </p:cNvPicPr>
          <p:nvPr/>
        </p:nvPicPr>
        <p:blipFill>
          <a:blip r:embed="rId2"/>
          <a:stretch>
            <a:fillRect/>
          </a:stretch>
        </p:blipFill>
        <p:spPr>
          <a:xfrm>
            <a:off x="8604955" y="3426178"/>
            <a:ext cx="3349977" cy="3378200"/>
          </a:xfrm>
          <a:prstGeom prst="rect">
            <a:avLst/>
          </a:prstGeom>
        </p:spPr>
      </p:pic>
      <p:pic>
        <p:nvPicPr>
          <p:cNvPr id="4" name="Picture 4">
            <a:extLst>
              <a:ext uri="{FF2B5EF4-FFF2-40B4-BE49-F238E27FC236}">
                <a16:creationId xmlns:a16="http://schemas.microsoft.com/office/drawing/2014/main" id="{FF42116D-1F0B-46EC-8411-C12D88158C02}"/>
              </a:ext>
            </a:extLst>
          </p:cNvPr>
          <p:cNvPicPr>
            <a:picLocks noChangeAspect="1"/>
          </p:cNvPicPr>
          <p:nvPr/>
        </p:nvPicPr>
        <p:blipFill>
          <a:blip r:embed="rId3"/>
          <a:stretch>
            <a:fillRect/>
          </a:stretch>
        </p:blipFill>
        <p:spPr>
          <a:xfrm flipH="1">
            <a:off x="9048044" y="634646"/>
            <a:ext cx="3141134" cy="2173818"/>
          </a:xfrm>
          <a:prstGeom prst="rect">
            <a:avLst/>
          </a:prstGeom>
        </p:spPr>
      </p:pic>
    </p:spTree>
    <p:extLst>
      <p:ext uri="{BB962C8B-B14F-4D97-AF65-F5344CB8AC3E}">
        <p14:creationId xmlns:p14="http://schemas.microsoft.com/office/powerpoint/2010/main" val="27571569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6B4DF9-A2AD-487B-8690-D96F4D8C8D04}"/>
              </a:ext>
            </a:extLst>
          </p:cNvPr>
          <p:cNvSpPr txBox="1"/>
          <p:nvPr/>
        </p:nvSpPr>
        <p:spPr>
          <a:xfrm>
            <a:off x="181155" y="224287"/>
            <a:ext cx="11887199" cy="67403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u="sng" dirty="0">
                <a:solidFill>
                  <a:srgbClr val="C00000"/>
                </a:solidFill>
                <a:ea typeface="+mn-lt"/>
                <a:cs typeface="+mn-lt"/>
              </a:rPr>
              <a:t>Relief:</a:t>
            </a:r>
            <a:endParaRPr lang="en-US" sz="3600">
              <a:solidFill>
                <a:schemeClr val="accent5">
                  <a:lumMod val="75000"/>
                </a:schemeClr>
              </a:solidFill>
              <a:ea typeface="+mn-lt"/>
              <a:cs typeface="+mn-lt"/>
            </a:endParaRPr>
          </a:p>
          <a:p>
            <a:r>
              <a:rPr lang="en-US" sz="2800" dirty="0">
                <a:solidFill>
                  <a:schemeClr val="accent5">
                    <a:lumMod val="75000"/>
                  </a:schemeClr>
                </a:solidFill>
                <a:ea typeface="+mn-lt"/>
                <a:cs typeface="+mn-lt"/>
              </a:rPr>
              <a:t>        </a:t>
            </a:r>
            <a:r>
              <a:rPr lang="en-US" sz="2800" dirty="0">
                <a:solidFill>
                  <a:schemeClr val="tx2">
                    <a:lumMod val="50000"/>
                  </a:schemeClr>
                </a:solidFill>
                <a:ea typeface="+mn-lt"/>
                <a:cs typeface="+mn-lt"/>
              </a:rPr>
              <a:t> Mountains, hills, coast lines and other natural features are of considerable interest to a pilot as they are valuable landmarks for navigation purpose or are, sometimes pose dangerous barriers for flight.</a:t>
            </a:r>
          </a:p>
          <a:p>
            <a:pPr marL="457200" indent="-457200">
              <a:buFont typeface="Wingdings"/>
              <a:buChar char="§"/>
            </a:pPr>
            <a:r>
              <a:rPr lang="en-US" sz="2800" dirty="0">
                <a:solidFill>
                  <a:schemeClr val="tx2">
                    <a:lumMod val="50000"/>
                  </a:schemeClr>
                </a:solidFill>
                <a:ea typeface="+mn-lt"/>
                <a:cs typeface="+mn-lt"/>
              </a:rPr>
              <a:t> Relief is indicated on maps and charts in one or more of five different ways: (a) Spot heights or depths </a:t>
            </a:r>
          </a:p>
          <a:p>
            <a:r>
              <a:rPr lang="en-US" sz="2800" dirty="0">
                <a:solidFill>
                  <a:schemeClr val="tx2">
                    <a:lumMod val="50000"/>
                  </a:schemeClr>
                </a:solidFill>
                <a:ea typeface="+mn-lt"/>
                <a:cs typeface="+mn-lt"/>
              </a:rPr>
              <a:t>     (b) Contours and form lines </a:t>
            </a:r>
          </a:p>
          <a:p>
            <a:r>
              <a:rPr lang="en-US" sz="2800" dirty="0">
                <a:solidFill>
                  <a:schemeClr val="tx2">
                    <a:lumMod val="50000"/>
                  </a:schemeClr>
                </a:solidFill>
                <a:ea typeface="+mn-lt"/>
                <a:cs typeface="+mn-lt"/>
              </a:rPr>
              <a:t>     (c) Layer tints </a:t>
            </a:r>
          </a:p>
          <a:p>
            <a:r>
              <a:rPr lang="en-US" sz="2800" dirty="0">
                <a:solidFill>
                  <a:schemeClr val="tx2">
                    <a:lumMod val="50000"/>
                  </a:schemeClr>
                </a:solidFill>
                <a:ea typeface="+mn-lt"/>
                <a:cs typeface="+mn-lt"/>
              </a:rPr>
              <a:t>     (d) Hachures</a:t>
            </a:r>
          </a:p>
          <a:p>
            <a:r>
              <a:rPr lang="en-US" sz="2800" dirty="0">
                <a:solidFill>
                  <a:schemeClr val="tx2">
                    <a:lumMod val="50000"/>
                  </a:schemeClr>
                </a:solidFill>
                <a:ea typeface="+mn-lt"/>
                <a:cs typeface="+mn-lt"/>
              </a:rPr>
              <a:t>     (e) Hill shading </a:t>
            </a:r>
          </a:p>
          <a:p>
            <a:r>
              <a:rPr lang="en-US" sz="3200" u="sng" dirty="0">
                <a:solidFill>
                  <a:srgbClr val="00B050"/>
                </a:solidFill>
                <a:ea typeface="+mn-lt"/>
                <a:cs typeface="+mn-lt"/>
              </a:rPr>
              <a:t>Spot Heights and Depths</a:t>
            </a:r>
            <a:r>
              <a:rPr lang="en-US" sz="2800" u="sng" dirty="0">
                <a:solidFill>
                  <a:srgbClr val="00B050"/>
                </a:solidFill>
                <a:ea typeface="+mn-lt"/>
                <a:cs typeface="+mn-lt"/>
              </a:rPr>
              <a:t>:</a:t>
            </a:r>
            <a:r>
              <a:rPr lang="en-US" sz="2800" dirty="0">
                <a:solidFill>
                  <a:schemeClr val="accent5">
                    <a:lumMod val="50000"/>
                  </a:schemeClr>
                </a:solidFill>
                <a:ea typeface="+mn-lt"/>
                <a:cs typeface="+mn-lt"/>
              </a:rPr>
              <a:t> </a:t>
            </a:r>
            <a:r>
              <a:rPr lang="en-US" sz="2800" dirty="0">
                <a:ea typeface="+mn-lt"/>
                <a:cs typeface="+mn-lt"/>
              </a:rPr>
              <a:t>These are shown against places where the exact height above sea level or depth below mean sea level has been measured.</a:t>
            </a:r>
            <a:endParaRPr lang="en-US" u="sng" dirty="0">
              <a:solidFill>
                <a:srgbClr val="00B050"/>
              </a:solidFill>
              <a:ea typeface="+mn-lt"/>
              <a:cs typeface="+mn-lt"/>
            </a:endParaRPr>
          </a:p>
          <a:p>
            <a:pPr marL="457200" indent="-457200">
              <a:buFont typeface="Arial"/>
              <a:buChar char="•"/>
            </a:pPr>
            <a:r>
              <a:rPr lang="en-US" sz="2800" dirty="0">
                <a:ea typeface="+mn-lt"/>
                <a:cs typeface="+mn-lt"/>
              </a:rPr>
              <a:t>On some maps, heights are recorded in feet. On other maps the height is recorded in meters. </a:t>
            </a:r>
            <a:endParaRPr lang="en-US" u="sng">
              <a:solidFill>
                <a:srgbClr val="00B050"/>
              </a:solidFill>
              <a:ea typeface="+mn-lt"/>
              <a:cs typeface="+mn-lt"/>
            </a:endParaRPr>
          </a:p>
          <a:p>
            <a:pPr marL="457200" indent="-457200">
              <a:buFont typeface="Arial"/>
              <a:buChar char="•"/>
            </a:pPr>
            <a:r>
              <a:rPr lang="en-US" sz="2800" dirty="0">
                <a:ea typeface="+mn-lt"/>
                <a:cs typeface="+mn-lt"/>
              </a:rPr>
              <a:t>One has to be very particular to note the units of heights shown on maps. </a:t>
            </a:r>
            <a:endParaRPr lang="en-US" u="sng">
              <a:solidFill>
                <a:srgbClr val="00B050"/>
              </a:solidFill>
            </a:endParaRPr>
          </a:p>
        </p:txBody>
      </p:sp>
    </p:spTree>
    <p:extLst>
      <p:ext uri="{BB962C8B-B14F-4D97-AF65-F5344CB8AC3E}">
        <p14:creationId xmlns:p14="http://schemas.microsoft.com/office/powerpoint/2010/main" val="30860248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7036B1-6B59-4AB2-8658-06B8B602D826}"/>
              </a:ext>
            </a:extLst>
          </p:cNvPr>
          <p:cNvSpPr txBox="1"/>
          <p:nvPr/>
        </p:nvSpPr>
        <p:spPr>
          <a:xfrm>
            <a:off x="224287" y="224287"/>
            <a:ext cx="11642784"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u="sng" dirty="0">
                <a:solidFill>
                  <a:srgbClr val="00B050"/>
                </a:solidFill>
                <a:ea typeface="+mn-lt"/>
                <a:cs typeface="+mn-lt"/>
              </a:rPr>
              <a:t>Contours and Form Lines: </a:t>
            </a:r>
            <a:r>
              <a:rPr lang="en-US" sz="2800" dirty="0">
                <a:solidFill>
                  <a:schemeClr val="accent5">
                    <a:lumMod val="50000"/>
                  </a:schemeClr>
                </a:solidFill>
                <a:ea typeface="+mn-lt"/>
                <a:cs typeface="+mn-lt"/>
              </a:rPr>
              <a:t>Contours are lines joining all places having the same heights above a certain datum level. </a:t>
            </a:r>
            <a:endParaRPr lang="en-US" sz="2800">
              <a:solidFill>
                <a:schemeClr val="accent5">
                  <a:lumMod val="50000"/>
                </a:schemeClr>
              </a:solidFill>
              <a:ea typeface="+mn-lt"/>
              <a:cs typeface="+mn-lt"/>
            </a:endParaRPr>
          </a:p>
          <a:p>
            <a:pPr marL="457200" indent="-457200">
              <a:buFont typeface="Arial"/>
              <a:buChar char="•"/>
            </a:pPr>
            <a:r>
              <a:rPr lang="en-US" sz="2800" dirty="0">
                <a:solidFill>
                  <a:schemeClr val="accent5">
                    <a:lumMod val="50000"/>
                  </a:schemeClr>
                </a:solidFill>
                <a:ea typeface="+mn-lt"/>
                <a:cs typeface="+mn-lt"/>
              </a:rPr>
              <a:t>When these lines are shown approximately then they are known as form lines. </a:t>
            </a:r>
            <a:endParaRPr lang="en-US" sz="2800">
              <a:solidFill>
                <a:schemeClr val="accent5">
                  <a:lumMod val="50000"/>
                </a:schemeClr>
              </a:solidFill>
              <a:ea typeface="+mn-lt"/>
              <a:cs typeface="+mn-lt"/>
            </a:endParaRPr>
          </a:p>
          <a:p>
            <a:pPr marL="457200" indent="-457200">
              <a:buFont typeface="Arial"/>
              <a:buChar char="•"/>
            </a:pPr>
            <a:r>
              <a:rPr lang="en-US" sz="2800" dirty="0">
                <a:solidFill>
                  <a:schemeClr val="accent5">
                    <a:lumMod val="50000"/>
                  </a:schemeClr>
                </a:solidFill>
                <a:ea typeface="+mn-lt"/>
                <a:cs typeface="+mn-lt"/>
              </a:rPr>
              <a:t>The closeness of the contours on a map shows the steepness of any hill. </a:t>
            </a:r>
          </a:p>
          <a:p>
            <a:pPr marL="457200" indent="-457200">
              <a:buFont typeface="Arial"/>
              <a:buChar char="•"/>
            </a:pPr>
            <a:r>
              <a:rPr lang="en-US" sz="2800" dirty="0">
                <a:solidFill>
                  <a:schemeClr val="accent5">
                    <a:lumMod val="50000"/>
                  </a:schemeClr>
                </a:solidFill>
                <a:ea typeface="+mn-lt"/>
                <a:cs typeface="+mn-lt"/>
              </a:rPr>
              <a:t>Where the changes of height is rapid, the contours will be closer than on slopes where they are spaced.</a:t>
            </a:r>
            <a:endParaRPr lang="en-US" sz="2800">
              <a:solidFill>
                <a:schemeClr val="accent5">
                  <a:lumMod val="50000"/>
                </a:schemeClr>
              </a:solidFill>
            </a:endParaRPr>
          </a:p>
        </p:txBody>
      </p:sp>
      <p:pic>
        <p:nvPicPr>
          <p:cNvPr id="4" name="Picture 4">
            <a:extLst>
              <a:ext uri="{FF2B5EF4-FFF2-40B4-BE49-F238E27FC236}">
                <a16:creationId xmlns:a16="http://schemas.microsoft.com/office/drawing/2014/main" id="{F83F09CF-1E95-4A3A-97EF-92CD8C903E07}"/>
              </a:ext>
            </a:extLst>
          </p:cNvPr>
          <p:cNvPicPr>
            <a:picLocks noChangeAspect="1"/>
          </p:cNvPicPr>
          <p:nvPr/>
        </p:nvPicPr>
        <p:blipFill>
          <a:blip r:embed="rId2"/>
          <a:stretch>
            <a:fillRect/>
          </a:stretch>
        </p:blipFill>
        <p:spPr>
          <a:xfrm>
            <a:off x="5917721" y="3221460"/>
            <a:ext cx="6006860" cy="3491833"/>
          </a:xfrm>
          <a:prstGeom prst="rect">
            <a:avLst/>
          </a:prstGeom>
        </p:spPr>
      </p:pic>
      <p:pic>
        <p:nvPicPr>
          <p:cNvPr id="5" name="Picture 5">
            <a:extLst>
              <a:ext uri="{FF2B5EF4-FFF2-40B4-BE49-F238E27FC236}">
                <a16:creationId xmlns:a16="http://schemas.microsoft.com/office/drawing/2014/main" id="{42820379-A1AA-4FC6-9782-992EA4C38948}"/>
              </a:ext>
            </a:extLst>
          </p:cNvPr>
          <p:cNvPicPr>
            <a:picLocks noChangeAspect="1"/>
          </p:cNvPicPr>
          <p:nvPr/>
        </p:nvPicPr>
        <p:blipFill>
          <a:blip r:embed="rId3"/>
          <a:stretch>
            <a:fillRect/>
          </a:stretch>
        </p:blipFill>
        <p:spPr>
          <a:xfrm>
            <a:off x="756249" y="3423002"/>
            <a:ext cx="4597879" cy="3160636"/>
          </a:xfrm>
          <a:prstGeom prst="rect">
            <a:avLst/>
          </a:prstGeom>
        </p:spPr>
      </p:pic>
    </p:spTree>
    <p:extLst>
      <p:ext uri="{BB962C8B-B14F-4D97-AF65-F5344CB8AC3E}">
        <p14:creationId xmlns:p14="http://schemas.microsoft.com/office/powerpoint/2010/main" val="8630730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62CD34-4362-4C51-807B-E98886C65501}"/>
              </a:ext>
            </a:extLst>
          </p:cNvPr>
          <p:cNvSpPr txBox="1"/>
          <p:nvPr/>
        </p:nvSpPr>
        <p:spPr>
          <a:xfrm>
            <a:off x="293511" y="279399"/>
            <a:ext cx="11619088" cy="36625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u="sng" dirty="0">
                <a:solidFill>
                  <a:srgbClr val="00B050"/>
                </a:solidFill>
                <a:ea typeface="+mn-lt"/>
                <a:cs typeface="+mn-lt"/>
              </a:rPr>
              <a:t>Layer Tints:</a:t>
            </a:r>
            <a:r>
              <a:rPr lang="en-US" sz="2800" u="sng" dirty="0">
                <a:solidFill>
                  <a:srgbClr val="00B050"/>
                </a:solidFill>
                <a:ea typeface="+mn-lt"/>
                <a:cs typeface="+mn-lt"/>
              </a:rPr>
              <a:t> </a:t>
            </a:r>
            <a:r>
              <a:rPr lang="en-US" sz="2800" dirty="0">
                <a:ea typeface="+mn-lt"/>
                <a:cs typeface="+mn-lt"/>
              </a:rPr>
              <a:t>These are commonly used on maps to show relief.</a:t>
            </a:r>
          </a:p>
          <a:p>
            <a:pPr marL="457200" indent="-457200">
              <a:buFont typeface="Arial"/>
              <a:buChar char="•"/>
            </a:pPr>
            <a:r>
              <a:rPr lang="en-US" sz="2800" dirty="0">
                <a:ea typeface="+mn-lt"/>
                <a:cs typeface="+mn-lt"/>
              </a:rPr>
              <a:t> Layers of earth between certain contours are </a:t>
            </a:r>
            <a:r>
              <a:rPr lang="en-US" sz="2800" dirty="0" err="1">
                <a:ea typeface="+mn-lt"/>
                <a:cs typeface="+mn-lt"/>
              </a:rPr>
              <a:t>coloured</a:t>
            </a:r>
            <a:r>
              <a:rPr lang="en-US" sz="2800" dirty="0">
                <a:ea typeface="+mn-lt"/>
                <a:cs typeface="+mn-lt"/>
              </a:rPr>
              <a:t> with the tint intensifying with successive increase in height. </a:t>
            </a:r>
          </a:p>
          <a:p>
            <a:pPr marL="457200" indent="-457200">
              <a:buFont typeface="Arial"/>
              <a:buChar char="•"/>
            </a:pPr>
            <a:r>
              <a:rPr lang="en-US" sz="2800" dirty="0">
                <a:ea typeface="+mn-lt"/>
                <a:cs typeface="+mn-lt"/>
              </a:rPr>
              <a:t>Thus at a glance, a map will indicate major irregularities in the surface of the country.</a:t>
            </a:r>
          </a:p>
          <a:p>
            <a:r>
              <a:rPr lang="en-US" sz="3200" u="sng" dirty="0">
                <a:solidFill>
                  <a:srgbClr val="00B050"/>
                </a:solidFill>
                <a:ea typeface="+mn-lt"/>
                <a:cs typeface="+mn-lt"/>
              </a:rPr>
              <a:t>Hachures: </a:t>
            </a:r>
            <a:r>
              <a:rPr lang="en-US" sz="2800" dirty="0">
                <a:ea typeface="+mn-lt"/>
                <a:cs typeface="+mn-lt"/>
              </a:rPr>
              <a:t>These are short, tapering lines drawn on </a:t>
            </a:r>
            <a:endParaRPr lang="en-US" dirty="0">
              <a:ea typeface="+mn-lt"/>
              <a:cs typeface="+mn-lt"/>
            </a:endParaRPr>
          </a:p>
          <a:p>
            <a:r>
              <a:rPr lang="en-US" sz="2800" dirty="0">
                <a:ea typeface="+mn-lt"/>
                <a:cs typeface="+mn-lt"/>
              </a:rPr>
              <a:t>maps and they radiate from peaks and high ground. </a:t>
            </a:r>
            <a:endParaRPr lang="en-US" dirty="0">
              <a:ea typeface="+mn-lt"/>
              <a:cs typeface="+mn-lt"/>
            </a:endParaRPr>
          </a:p>
          <a:p>
            <a:pPr marL="457200" indent="-457200">
              <a:buFont typeface="Arial"/>
              <a:buChar char="•"/>
            </a:pPr>
            <a:r>
              <a:rPr lang="en-US" sz="2800" dirty="0">
                <a:ea typeface="+mn-lt"/>
                <a:cs typeface="+mn-lt"/>
              </a:rPr>
              <a:t>They only serve to show slopes.</a:t>
            </a:r>
            <a:endParaRPr lang="en-US" dirty="0">
              <a:ea typeface="+mn-lt"/>
              <a:cs typeface="+mn-lt"/>
            </a:endParaRPr>
          </a:p>
        </p:txBody>
      </p:sp>
      <p:pic>
        <p:nvPicPr>
          <p:cNvPr id="3" name="Picture 3">
            <a:extLst>
              <a:ext uri="{FF2B5EF4-FFF2-40B4-BE49-F238E27FC236}">
                <a16:creationId xmlns:a16="http://schemas.microsoft.com/office/drawing/2014/main" id="{897ABAA1-1C1B-472B-9B4D-B514C9EC423A}"/>
              </a:ext>
            </a:extLst>
          </p:cNvPr>
          <p:cNvPicPr>
            <a:picLocks noChangeAspect="1"/>
          </p:cNvPicPr>
          <p:nvPr/>
        </p:nvPicPr>
        <p:blipFill>
          <a:blip r:embed="rId2"/>
          <a:stretch>
            <a:fillRect/>
          </a:stretch>
        </p:blipFill>
        <p:spPr>
          <a:xfrm>
            <a:off x="114710" y="3796827"/>
            <a:ext cx="6484073" cy="2917692"/>
          </a:xfrm>
          <a:prstGeom prst="rect">
            <a:avLst/>
          </a:prstGeom>
        </p:spPr>
      </p:pic>
      <p:pic>
        <p:nvPicPr>
          <p:cNvPr id="4" name="Picture 4">
            <a:extLst>
              <a:ext uri="{FF2B5EF4-FFF2-40B4-BE49-F238E27FC236}">
                <a16:creationId xmlns:a16="http://schemas.microsoft.com/office/drawing/2014/main" id="{A394AEA1-0032-475F-B223-E4C976ED7436}"/>
              </a:ext>
            </a:extLst>
          </p:cNvPr>
          <p:cNvPicPr>
            <a:picLocks noChangeAspect="1"/>
          </p:cNvPicPr>
          <p:nvPr/>
        </p:nvPicPr>
        <p:blipFill>
          <a:blip r:embed="rId3"/>
          <a:stretch>
            <a:fillRect/>
          </a:stretch>
        </p:blipFill>
        <p:spPr>
          <a:xfrm>
            <a:off x="8148577" y="2492394"/>
            <a:ext cx="3813858" cy="4139920"/>
          </a:xfrm>
          <a:prstGeom prst="rect">
            <a:avLst/>
          </a:prstGeom>
        </p:spPr>
      </p:pic>
    </p:spTree>
    <p:extLst>
      <p:ext uri="{BB962C8B-B14F-4D97-AF65-F5344CB8AC3E}">
        <p14:creationId xmlns:p14="http://schemas.microsoft.com/office/powerpoint/2010/main" val="28640773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155542-AB2E-47B2-9114-78F32BDB4228}"/>
              </a:ext>
            </a:extLst>
          </p:cNvPr>
          <p:cNvSpPr txBox="1"/>
          <p:nvPr/>
        </p:nvSpPr>
        <p:spPr>
          <a:xfrm>
            <a:off x="229564" y="229563"/>
            <a:ext cx="11752161" cy="27392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u="sng" dirty="0">
                <a:solidFill>
                  <a:srgbClr val="00B050"/>
                </a:solidFill>
                <a:ea typeface="+mn-lt"/>
                <a:cs typeface="+mn-lt"/>
              </a:rPr>
              <a:t>Hill Shading:</a:t>
            </a:r>
            <a:r>
              <a:rPr lang="en-US" sz="3200" dirty="0">
                <a:solidFill>
                  <a:srgbClr val="00B050"/>
                </a:solidFill>
                <a:ea typeface="+mn-lt"/>
                <a:cs typeface="+mn-lt"/>
              </a:rPr>
              <a:t> </a:t>
            </a:r>
            <a:r>
              <a:rPr lang="en-US" sz="2800" dirty="0">
                <a:solidFill>
                  <a:schemeClr val="tx2">
                    <a:lumMod val="75000"/>
                  </a:schemeClr>
                </a:solidFill>
                <a:ea typeface="+mn-lt"/>
                <a:cs typeface="+mn-lt"/>
              </a:rPr>
              <a:t>This is produced by assuming that a bright light is shining across the map sheet so that shadows are cast by all high ground on its lower side. </a:t>
            </a:r>
          </a:p>
          <a:p>
            <a:pPr marL="457200" indent="-457200">
              <a:buFont typeface="Arial"/>
              <a:buChar char="•"/>
            </a:pPr>
            <a:r>
              <a:rPr lang="en-US" sz="2800" dirty="0">
                <a:solidFill>
                  <a:schemeClr val="tx2">
                    <a:lumMod val="75000"/>
                  </a:schemeClr>
                </a:solidFill>
                <a:ea typeface="+mn-lt"/>
                <a:cs typeface="+mn-lt"/>
              </a:rPr>
              <a:t>The effect is to give the map something of a stereoscopic appearance by optical illusion. </a:t>
            </a:r>
            <a:endParaRPr lang="en-US" sz="2800">
              <a:solidFill>
                <a:schemeClr val="tx2">
                  <a:lumMod val="75000"/>
                </a:schemeClr>
              </a:solidFill>
              <a:ea typeface="+mn-lt"/>
              <a:cs typeface="+mn-lt"/>
            </a:endParaRPr>
          </a:p>
          <a:p>
            <a:pPr marL="457200" indent="-457200">
              <a:buFont typeface="Arial"/>
              <a:buChar char="•"/>
            </a:pPr>
            <a:r>
              <a:rPr lang="en-US" sz="2800" dirty="0">
                <a:solidFill>
                  <a:schemeClr val="tx2">
                    <a:lumMod val="75000"/>
                  </a:schemeClr>
                </a:solidFill>
                <a:ea typeface="+mn-lt"/>
                <a:cs typeface="+mn-lt"/>
              </a:rPr>
              <a:t>These shadows obliterate other details on the map and are not commonly used.</a:t>
            </a:r>
            <a:endParaRPr lang="en-US" sz="2800">
              <a:solidFill>
                <a:schemeClr val="tx2">
                  <a:lumMod val="75000"/>
                </a:schemeClr>
              </a:solidFill>
            </a:endParaRPr>
          </a:p>
        </p:txBody>
      </p:sp>
      <p:pic>
        <p:nvPicPr>
          <p:cNvPr id="3" name="Picture 3">
            <a:extLst>
              <a:ext uri="{FF2B5EF4-FFF2-40B4-BE49-F238E27FC236}">
                <a16:creationId xmlns:a16="http://schemas.microsoft.com/office/drawing/2014/main" id="{F951DE3B-5EC1-443B-980C-EAC6F62D9034}"/>
              </a:ext>
            </a:extLst>
          </p:cNvPr>
          <p:cNvPicPr>
            <a:picLocks noChangeAspect="1"/>
          </p:cNvPicPr>
          <p:nvPr/>
        </p:nvPicPr>
        <p:blipFill>
          <a:blip r:embed="rId2"/>
          <a:stretch>
            <a:fillRect/>
          </a:stretch>
        </p:blipFill>
        <p:spPr>
          <a:xfrm>
            <a:off x="316375" y="2745304"/>
            <a:ext cx="5260693" cy="4058504"/>
          </a:xfrm>
          <a:prstGeom prst="rect">
            <a:avLst/>
          </a:prstGeom>
        </p:spPr>
      </p:pic>
      <p:pic>
        <p:nvPicPr>
          <p:cNvPr id="4" name="Picture 4">
            <a:extLst>
              <a:ext uri="{FF2B5EF4-FFF2-40B4-BE49-F238E27FC236}">
                <a16:creationId xmlns:a16="http://schemas.microsoft.com/office/drawing/2014/main" id="{01BE3668-1412-428C-8A34-ACD72E7EA2A3}"/>
              </a:ext>
            </a:extLst>
          </p:cNvPr>
          <p:cNvPicPr>
            <a:picLocks noChangeAspect="1"/>
          </p:cNvPicPr>
          <p:nvPr/>
        </p:nvPicPr>
        <p:blipFill>
          <a:blip r:embed="rId3"/>
          <a:stretch>
            <a:fillRect/>
          </a:stretch>
        </p:blipFill>
        <p:spPr>
          <a:xfrm>
            <a:off x="5660020" y="2896198"/>
            <a:ext cx="6437453" cy="3824237"/>
          </a:xfrm>
          <a:prstGeom prst="rect">
            <a:avLst/>
          </a:prstGeom>
        </p:spPr>
      </p:pic>
    </p:spTree>
    <p:extLst>
      <p:ext uri="{BB962C8B-B14F-4D97-AF65-F5344CB8AC3E}">
        <p14:creationId xmlns:p14="http://schemas.microsoft.com/office/powerpoint/2010/main" val="27781250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C0A98E-58FE-4505-8BAF-B2CD6BFC0577}"/>
              </a:ext>
            </a:extLst>
          </p:cNvPr>
          <p:cNvSpPr txBox="1"/>
          <p:nvPr/>
        </p:nvSpPr>
        <p:spPr>
          <a:xfrm>
            <a:off x="123645" y="166777"/>
            <a:ext cx="1194470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u="sng">
                <a:solidFill>
                  <a:srgbClr val="C00000"/>
                </a:solidFill>
                <a:ea typeface="+mn-lt"/>
                <a:cs typeface="+mn-lt"/>
              </a:rPr>
              <a:t>SYMBOLS USED IN MAP:</a:t>
            </a:r>
            <a:endParaRPr lang="en-US" u="sng"/>
          </a:p>
        </p:txBody>
      </p:sp>
      <p:sp>
        <p:nvSpPr>
          <p:cNvPr id="3" name="TextBox 2">
            <a:extLst>
              <a:ext uri="{FF2B5EF4-FFF2-40B4-BE49-F238E27FC236}">
                <a16:creationId xmlns:a16="http://schemas.microsoft.com/office/drawing/2014/main" id="{1EB26F83-FF71-4297-8A72-C47803DF610D}"/>
              </a:ext>
            </a:extLst>
          </p:cNvPr>
          <p:cNvSpPr txBox="1"/>
          <p:nvPr/>
        </p:nvSpPr>
        <p:spPr>
          <a:xfrm>
            <a:off x="229565" y="762253"/>
            <a:ext cx="11665350" cy="60016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400" dirty="0">
                <a:ea typeface="+mn-lt"/>
                <a:cs typeface="+mn-lt"/>
              </a:rPr>
              <a:t>The details on topographical maps are shown by symbols. </a:t>
            </a:r>
          </a:p>
          <a:p>
            <a:pPr marL="457200" indent="-457200">
              <a:buFont typeface="Arial"/>
              <a:buChar char="•"/>
            </a:pPr>
            <a:r>
              <a:rPr lang="en-US" sz="2400" dirty="0">
                <a:ea typeface="+mn-lt"/>
                <a:cs typeface="+mn-lt"/>
              </a:rPr>
              <a:t>These symbols are used to denote the details of a map and these are called as conventional signs</a:t>
            </a:r>
          </a:p>
          <a:p>
            <a:pPr marL="457200" indent="-457200">
              <a:buFont typeface="Arial"/>
              <a:buChar char="•"/>
            </a:pPr>
            <a:r>
              <a:rPr lang="en-US" sz="2400" dirty="0">
                <a:ea typeface="+mn-lt"/>
                <a:cs typeface="+mn-lt"/>
              </a:rPr>
              <a:t>All maps have a list of signs marked on the side of map and these should be studied before using the map for reading purposes. </a:t>
            </a:r>
          </a:p>
          <a:p>
            <a:pPr marL="457200" indent="-457200">
              <a:buFont typeface="Arial"/>
              <a:buChar char="•"/>
            </a:pPr>
            <a:r>
              <a:rPr lang="en-US" sz="2400" dirty="0">
                <a:ea typeface="+mn-lt"/>
                <a:cs typeface="+mn-lt"/>
              </a:rPr>
              <a:t>Knowing the amount of details to be expected on maps of different scales and given knowledge of conventional signs by which that detail is indicated, the map reader is in a position to appreciate the relative value of the feature seen on the ground. </a:t>
            </a:r>
          </a:p>
          <a:p>
            <a:pPr marL="457200" indent="-457200">
              <a:buFont typeface="Arial"/>
              <a:buChar char="•"/>
            </a:pPr>
            <a:r>
              <a:rPr lang="en-US" sz="2400" dirty="0">
                <a:ea typeface="+mn-lt"/>
                <a:cs typeface="+mn-lt"/>
              </a:rPr>
              <a:t> The following may help to indicate the types of which is of value to the map reader.:</a:t>
            </a:r>
          </a:p>
          <a:p>
            <a:r>
              <a:rPr lang="en-US" sz="2400" dirty="0">
                <a:ea typeface="+mn-lt"/>
                <a:cs typeface="+mn-lt"/>
              </a:rPr>
              <a:t>      (a) Coast line</a:t>
            </a:r>
          </a:p>
          <a:p>
            <a:r>
              <a:rPr lang="en-US" sz="2400" dirty="0">
                <a:ea typeface="+mn-lt"/>
                <a:cs typeface="+mn-lt"/>
              </a:rPr>
              <a:t>      (b) Water Features </a:t>
            </a:r>
          </a:p>
          <a:p>
            <a:r>
              <a:rPr lang="en-US" sz="2400" dirty="0">
                <a:ea typeface="+mn-lt"/>
                <a:cs typeface="+mn-lt"/>
              </a:rPr>
              <a:t>      (c) Mountains and hills</a:t>
            </a:r>
          </a:p>
          <a:p>
            <a:r>
              <a:rPr lang="en-US" sz="2400" dirty="0">
                <a:ea typeface="+mn-lt"/>
                <a:cs typeface="+mn-lt"/>
              </a:rPr>
              <a:t>       (d) Towns and Villages </a:t>
            </a:r>
          </a:p>
          <a:p>
            <a:r>
              <a:rPr lang="en-US" sz="2400" dirty="0">
                <a:ea typeface="+mn-lt"/>
                <a:cs typeface="+mn-lt"/>
              </a:rPr>
              <a:t>       (e) Railways </a:t>
            </a:r>
          </a:p>
          <a:p>
            <a:r>
              <a:rPr lang="en-US" sz="2400" dirty="0">
                <a:ea typeface="+mn-lt"/>
                <a:cs typeface="+mn-lt"/>
              </a:rPr>
              <a:t>      (f) Roads</a:t>
            </a:r>
          </a:p>
          <a:p>
            <a:r>
              <a:rPr lang="en-US" sz="2400" dirty="0">
                <a:ea typeface="+mn-lt"/>
                <a:cs typeface="+mn-lt"/>
              </a:rPr>
              <a:t>       (g) Wooded areas.</a:t>
            </a:r>
            <a:endParaRPr lang="en-US" sz="2400" dirty="0"/>
          </a:p>
        </p:txBody>
      </p:sp>
    </p:spTree>
    <p:extLst>
      <p:ext uri="{BB962C8B-B14F-4D97-AF65-F5344CB8AC3E}">
        <p14:creationId xmlns:p14="http://schemas.microsoft.com/office/powerpoint/2010/main" val="37487983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A5BDAB-E423-4D88-81CB-56122E884EBF}"/>
              </a:ext>
            </a:extLst>
          </p:cNvPr>
          <p:cNvSpPr txBox="1"/>
          <p:nvPr/>
        </p:nvSpPr>
        <p:spPr>
          <a:xfrm>
            <a:off x="439947" y="267419"/>
            <a:ext cx="11542143"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u="sng" dirty="0">
                <a:solidFill>
                  <a:srgbClr val="C00000"/>
                </a:solidFill>
                <a:ea typeface="+mn-lt"/>
                <a:cs typeface="+mn-lt"/>
              </a:rPr>
              <a:t>SCALES OF MAPS:</a:t>
            </a:r>
            <a:r>
              <a:rPr lang="en-US" sz="2800" dirty="0">
                <a:solidFill>
                  <a:schemeClr val="tx2">
                    <a:lumMod val="50000"/>
                  </a:schemeClr>
                </a:solidFill>
                <a:ea typeface="+mn-lt"/>
                <a:cs typeface="+mn-lt"/>
              </a:rPr>
              <a:t>  </a:t>
            </a:r>
          </a:p>
          <a:p>
            <a:r>
              <a:rPr lang="en-US" sz="2800" dirty="0">
                <a:ea typeface="+mn-lt"/>
                <a:cs typeface="+mn-lt"/>
              </a:rPr>
              <a:t>The scale is the ratio of a distance measured on the map to the corresponding distance on the earth surface. </a:t>
            </a:r>
            <a:endParaRPr lang="en-US" dirty="0">
              <a:ea typeface="+mn-lt"/>
              <a:cs typeface="+mn-lt"/>
            </a:endParaRPr>
          </a:p>
          <a:p>
            <a:r>
              <a:rPr lang="en-US" sz="2800" dirty="0">
                <a:ea typeface="+mn-lt"/>
                <a:cs typeface="+mn-lt"/>
              </a:rPr>
              <a:t>Scales on a map is represented commonly by </a:t>
            </a:r>
            <a:endParaRPr lang="en-US" dirty="0">
              <a:ea typeface="+mn-lt"/>
              <a:cs typeface="+mn-lt"/>
            </a:endParaRPr>
          </a:p>
          <a:p>
            <a:r>
              <a:rPr lang="en-US" sz="2800" dirty="0">
                <a:ea typeface="+mn-lt"/>
                <a:cs typeface="+mn-lt"/>
              </a:rPr>
              <a:t>(1) representative fraction </a:t>
            </a:r>
            <a:endParaRPr lang="en-US">
              <a:ea typeface="+mn-lt"/>
              <a:cs typeface="+mn-lt"/>
            </a:endParaRPr>
          </a:p>
          <a:p>
            <a:r>
              <a:rPr lang="en-US" sz="2800" dirty="0">
                <a:ea typeface="+mn-lt"/>
                <a:cs typeface="+mn-lt"/>
              </a:rPr>
              <a:t>(2) graduated scale line or</a:t>
            </a:r>
            <a:endParaRPr lang="en-US" dirty="0">
              <a:ea typeface="+mn-lt"/>
              <a:cs typeface="+mn-lt"/>
            </a:endParaRPr>
          </a:p>
          <a:p>
            <a:r>
              <a:rPr lang="en-US" sz="2800" dirty="0">
                <a:ea typeface="+mn-lt"/>
                <a:cs typeface="+mn-lt"/>
              </a:rPr>
              <a:t>(3)  by statement in words. </a:t>
            </a:r>
            <a:endParaRPr lang="en-US"/>
          </a:p>
        </p:txBody>
      </p:sp>
      <p:pic>
        <p:nvPicPr>
          <p:cNvPr id="3" name="Picture 3">
            <a:extLst>
              <a:ext uri="{FF2B5EF4-FFF2-40B4-BE49-F238E27FC236}">
                <a16:creationId xmlns:a16="http://schemas.microsoft.com/office/drawing/2014/main" id="{D5F60133-48DC-4033-A498-40D14C39A80C}"/>
              </a:ext>
            </a:extLst>
          </p:cNvPr>
          <p:cNvPicPr>
            <a:picLocks noChangeAspect="1"/>
          </p:cNvPicPr>
          <p:nvPr/>
        </p:nvPicPr>
        <p:blipFill>
          <a:blip r:embed="rId2"/>
          <a:stretch>
            <a:fillRect/>
          </a:stretch>
        </p:blipFill>
        <p:spPr>
          <a:xfrm>
            <a:off x="7829910" y="1292940"/>
            <a:ext cx="4224067" cy="2834384"/>
          </a:xfrm>
          <a:prstGeom prst="rect">
            <a:avLst/>
          </a:prstGeom>
        </p:spPr>
      </p:pic>
      <p:pic>
        <p:nvPicPr>
          <p:cNvPr id="4" name="Picture 4">
            <a:extLst>
              <a:ext uri="{FF2B5EF4-FFF2-40B4-BE49-F238E27FC236}">
                <a16:creationId xmlns:a16="http://schemas.microsoft.com/office/drawing/2014/main" id="{7908A20E-F3DE-4E9A-8689-11234250E365}"/>
              </a:ext>
            </a:extLst>
          </p:cNvPr>
          <p:cNvPicPr>
            <a:picLocks noChangeAspect="1"/>
          </p:cNvPicPr>
          <p:nvPr/>
        </p:nvPicPr>
        <p:blipFill>
          <a:blip r:embed="rId3"/>
          <a:stretch>
            <a:fillRect/>
          </a:stretch>
        </p:blipFill>
        <p:spPr>
          <a:xfrm>
            <a:off x="7829909" y="4243711"/>
            <a:ext cx="4224067" cy="2367482"/>
          </a:xfrm>
          <a:prstGeom prst="rect">
            <a:avLst/>
          </a:prstGeom>
        </p:spPr>
      </p:pic>
      <p:pic>
        <p:nvPicPr>
          <p:cNvPr id="6" name="Picture 6">
            <a:extLst>
              <a:ext uri="{FF2B5EF4-FFF2-40B4-BE49-F238E27FC236}">
                <a16:creationId xmlns:a16="http://schemas.microsoft.com/office/drawing/2014/main" id="{CFE7C642-E6AF-49EB-8091-260E05E04EEA}"/>
              </a:ext>
            </a:extLst>
          </p:cNvPr>
          <p:cNvPicPr>
            <a:picLocks noChangeAspect="1"/>
          </p:cNvPicPr>
          <p:nvPr/>
        </p:nvPicPr>
        <p:blipFill>
          <a:blip r:embed="rId4"/>
          <a:stretch>
            <a:fillRect/>
          </a:stretch>
        </p:blipFill>
        <p:spPr>
          <a:xfrm>
            <a:off x="497457" y="3427982"/>
            <a:ext cx="4399870" cy="3299183"/>
          </a:xfrm>
          <a:prstGeom prst="rect">
            <a:avLst/>
          </a:prstGeom>
        </p:spPr>
      </p:pic>
    </p:spTree>
    <p:extLst>
      <p:ext uri="{BB962C8B-B14F-4D97-AF65-F5344CB8AC3E}">
        <p14:creationId xmlns:p14="http://schemas.microsoft.com/office/powerpoint/2010/main" val="2218952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6C3FC2-8025-48D1-B504-C1FC9687D806}"/>
              </a:ext>
            </a:extLst>
          </p:cNvPr>
          <p:cNvSpPr txBox="1"/>
          <p:nvPr/>
        </p:nvSpPr>
        <p:spPr>
          <a:xfrm>
            <a:off x="166777" y="181154"/>
            <a:ext cx="11872822" cy="63709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rgbClr val="002060"/>
                </a:solidFill>
                <a:ea typeface="+mn-lt"/>
                <a:cs typeface="+mn-lt"/>
              </a:rPr>
              <a:t>                         </a:t>
            </a:r>
            <a:r>
              <a:rPr lang="en-US" sz="3600" b="1" u="sng" dirty="0">
                <a:solidFill>
                  <a:srgbClr val="002060"/>
                </a:solidFill>
                <a:ea typeface="+mn-lt"/>
                <a:cs typeface="+mn-lt"/>
              </a:rPr>
              <a:t>MAP READING (NV-4)</a:t>
            </a:r>
            <a:r>
              <a:rPr lang="en-US" sz="3600" dirty="0">
                <a:solidFill>
                  <a:srgbClr val="002060"/>
                </a:solidFill>
                <a:ea typeface="+mn-lt"/>
                <a:cs typeface="+mn-lt"/>
              </a:rPr>
              <a:t> </a:t>
            </a:r>
          </a:p>
          <a:p>
            <a:r>
              <a:rPr lang="en-US" sz="2800" dirty="0">
                <a:ea typeface="+mn-lt"/>
                <a:cs typeface="+mn-lt"/>
              </a:rPr>
              <a:t>Requirement for successful navigation are:-</a:t>
            </a:r>
          </a:p>
          <a:p>
            <a:r>
              <a:rPr lang="en-US" sz="2800" dirty="0">
                <a:ea typeface="+mn-lt"/>
                <a:cs typeface="+mn-lt"/>
              </a:rPr>
              <a:t> (a) Accurate pre-flight planning </a:t>
            </a:r>
          </a:p>
          <a:p>
            <a:r>
              <a:rPr lang="en-US" sz="2800" dirty="0">
                <a:ea typeface="+mn-lt"/>
                <a:cs typeface="+mn-lt"/>
              </a:rPr>
              <a:t> (b) Accurate flying (steering accurate courses, maintaining             correct IAS, maintaining accurate height)  </a:t>
            </a:r>
          </a:p>
          <a:p>
            <a:r>
              <a:rPr lang="en-US" sz="2800" dirty="0">
                <a:ea typeface="+mn-lt"/>
                <a:cs typeface="+mn-lt"/>
              </a:rPr>
              <a:t> (c) Good map reading (without jumping to conclusions)  </a:t>
            </a:r>
          </a:p>
          <a:p>
            <a:r>
              <a:rPr lang="en-US" sz="2800" dirty="0">
                <a:ea typeface="+mn-lt"/>
                <a:cs typeface="+mn-lt"/>
              </a:rPr>
              <a:t> (d) Attention to ETA’s and change of ETA’s if necessary</a:t>
            </a:r>
            <a:endParaRPr lang="en-US" sz="2800"/>
          </a:p>
          <a:p>
            <a:r>
              <a:rPr lang="en-US" sz="3200" u="sng" dirty="0">
                <a:solidFill>
                  <a:srgbClr val="C00000"/>
                </a:solidFill>
                <a:ea typeface="+mn-lt"/>
                <a:cs typeface="+mn-lt"/>
              </a:rPr>
              <a:t>Map Reading:</a:t>
            </a:r>
            <a:r>
              <a:rPr lang="en-US" sz="3200" dirty="0">
                <a:solidFill>
                  <a:schemeClr val="bg2">
                    <a:lumMod val="10000"/>
                  </a:schemeClr>
                </a:solidFill>
                <a:ea typeface="+mn-lt"/>
                <a:cs typeface="+mn-lt"/>
              </a:rPr>
              <a:t> </a:t>
            </a:r>
            <a:endParaRPr lang="en-US" sz="3200" u="sng" dirty="0">
              <a:solidFill>
                <a:schemeClr val="bg2">
                  <a:lumMod val="10000"/>
                </a:schemeClr>
              </a:solidFill>
            </a:endParaRPr>
          </a:p>
          <a:p>
            <a:r>
              <a:rPr lang="en-US" sz="3200" dirty="0">
                <a:solidFill>
                  <a:schemeClr val="bg2">
                    <a:lumMod val="10000"/>
                  </a:schemeClr>
                </a:solidFill>
              </a:rPr>
              <a:t>            </a:t>
            </a:r>
            <a:r>
              <a:rPr lang="en-US" sz="2800" dirty="0">
                <a:solidFill>
                  <a:schemeClr val="bg2">
                    <a:lumMod val="10000"/>
                  </a:schemeClr>
                </a:solidFill>
              </a:rPr>
              <a:t> </a:t>
            </a:r>
            <a:r>
              <a:rPr lang="en-US" sz="2800" dirty="0">
                <a:ea typeface="+mn-lt"/>
                <a:cs typeface="+mn-lt"/>
              </a:rPr>
              <a:t>Fixing of position in the air by means of map reading is vital. </a:t>
            </a:r>
            <a:endParaRPr lang="en-US" sz="2800">
              <a:solidFill>
                <a:srgbClr val="1E1B0E"/>
              </a:solidFill>
              <a:ea typeface="+mn-lt"/>
              <a:cs typeface="+mn-lt"/>
            </a:endParaRPr>
          </a:p>
          <a:p>
            <a:r>
              <a:rPr lang="en-US" sz="2800" dirty="0">
                <a:ea typeface="+mn-lt"/>
                <a:cs typeface="+mn-lt"/>
              </a:rPr>
              <a:t>While many flights are made either in clouds or above clouds and during the bad visibility time, one makes a reference to the map to find out the aircraft position. </a:t>
            </a:r>
          </a:p>
          <a:p>
            <a:r>
              <a:rPr lang="en-US" sz="2800" dirty="0">
                <a:ea typeface="+mn-lt"/>
                <a:cs typeface="+mn-lt"/>
              </a:rPr>
              <a:t>For map reading, the most important factor is ORIENTATION OF MAP or in other words, correct alignment of the map in the direction one is flying.</a:t>
            </a:r>
          </a:p>
          <a:p>
            <a:r>
              <a:rPr lang="en-US" sz="2800" dirty="0">
                <a:ea typeface="+mn-lt"/>
                <a:cs typeface="+mn-lt"/>
              </a:rPr>
              <a:t>Good map reading is attained by constant practice.</a:t>
            </a:r>
            <a:endParaRPr lang="en-US" sz="2800">
              <a:solidFill>
                <a:srgbClr val="000000"/>
              </a:solidFill>
            </a:endParaRPr>
          </a:p>
        </p:txBody>
      </p:sp>
    </p:spTree>
    <p:extLst>
      <p:ext uri="{BB962C8B-B14F-4D97-AF65-F5344CB8AC3E}">
        <p14:creationId xmlns:p14="http://schemas.microsoft.com/office/powerpoint/2010/main" val="29478554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AD4E86-1A03-43CD-82E2-05DBC74A76C6}"/>
              </a:ext>
            </a:extLst>
          </p:cNvPr>
          <p:cNvSpPr txBox="1"/>
          <p:nvPr/>
        </p:nvSpPr>
        <p:spPr>
          <a:xfrm>
            <a:off x="396815" y="526212"/>
            <a:ext cx="11599652" cy="58169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u="sng" dirty="0">
                <a:solidFill>
                  <a:srgbClr val="C00000"/>
                </a:solidFill>
                <a:ea typeface="+mn-lt"/>
                <a:cs typeface="+mn-lt"/>
              </a:rPr>
              <a:t>Attention to ETAS:</a:t>
            </a:r>
            <a:r>
              <a:rPr lang="en-US" sz="2800" dirty="0">
                <a:solidFill>
                  <a:schemeClr val="tx1">
                    <a:lumMod val="85000"/>
                    <a:lumOff val="15000"/>
                  </a:schemeClr>
                </a:solidFill>
                <a:ea typeface="+mn-lt"/>
                <a:cs typeface="+mn-lt"/>
              </a:rPr>
              <a:t> </a:t>
            </a:r>
          </a:p>
          <a:p>
            <a:r>
              <a:rPr lang="en-US" sz="2800" dirty="0">
                <a:ea typeface="+mn-lt"/>
                <a:cs typeface="+mn-lt"/>
              </a:rPr>
              <a:t>        Anticipation of features help the Pilot Navigator to keep a check on time. When ground speed is known, time to main features can be calculated in advance and marked on the map. </a:t>
            </a:r>
            <a:endParaRPr lang="en-US" dirty="0">
              <a:ea typeface="+mn-lt"/>
              <a:cs typeface="+mn-lt"/>
            </a:endParaRPr>
          </a:p>
          <a:p>
            <a:r>
              <a:rPr lang="en-US" sz="2800" dirty="0">
                <a:ea typeface="+mn-lt"/>
                <a:cs typeface="+mn-lt"/>
              </a:rPr>
              <a:t>A good check on ground speed will automatically ensure correct ETA at destination. </a:t>
            </a:r>
          </a:p>
          <a:p>
            <a:r>
              <a:rPr lang="en-US" sz="3200" u="sng" dirty="0">
                <a:solidFill>
                  <a:srgbClr val="C00000"/>
                </a:solidFill>
                <a:ea typeface="+mn-lt"/>
                <a:cs typeface="+mn-lt"/>
              </a:rPr>
              <a:t>GROUND FEATURES:</a:t>
            </a:r>
            <a:r>
              <a:rPr lang="en-US" sz="2800" dirty="0">
                <a:solidFill>
                  <a:schemeClr val="tx1">
                    <a:lumMod val="95000"/>
                    <a:lumOff val="5000"/>
                  </a:schemeClr>
                </a:solidFill>
                <a:ea typeface="+mn-lt"/>
                <a:cs typeface="+mn-lt"/>
              </a:rPr>
              <a:t> </a:t>
            </a:r>
          </a:p>
          <a:p>
            <a:r>
              <a:rPr lang="en-US" sz="2800" dirty="0">
                <a:ea typeface="+mn-lt"/>
                <a:cs typeface="+mn-lt"/>
              </a:rPr>
              <a:t>Map reading is always not an easy job. </a:t>
            </a:r>
          </a:p>
          <a:p>
            <a:r>
              <a:rPr lang="en-US" sz="2800" dirty="0">
                <a:ea typeface="+mn-lt"/>
                <a:cs typeface="+mn-lt"/>
              </a:rPr>
              <a:t>No map can look precisely like the earth itself. </a:t>
            </a:r>
            <a:endParaRPr lang="en-US">
              <a:ea typeface="+mn-lt"/>
              <a:cs typeface="+mn-lt"/>
            </a:endParaRPr>
          </a:p>
          <a:p>
            <a:r>
              <a:rPr lang="en-US" sz="2800" dirty="0">
                <a:ea typeface="+mn-lt"/>
                <a:cs typeface="+mn-lt"/>
              </a:rPr>
              <a:t>Symbols are used to represent ground features and the selection of symbols and features to show is not simple.</a:t>
            </a:r>
            <a:endParaRPr lang="en-US"/>
          </a:p>
          <a:p>
            <a:r>
              <a:rPr lang="en-US" sz="2800" dirty="0">
                <a:solidFill>
                  <a:srgbClr val="00B050"/>
                </a:solidFill>
                <a:ea typeface="+mn-lt"/>
                <a:cs typeface="+mn-lt"/>
              </a:rPr>
              <a:t>Cultural features</a:t>
            </a:r>
            <a:r>
              <a:rPr lang="en-US" sz="2800" dirty="0">
                <a:ea typeface="+mn-lt"/>
                <a:cs typeface="+mn-lt"/>
              </a:rPr>
              <a:t> and</a:t>
            </a:r>
            <a:r>
              <a:rPr lang="en-US" sz="2800" dirty="0">
                <a:solidFill>
                  <a:srgbClr val="00B050"/>
                </a:solidFill>
                <a:ea typeface="+mn-lt"/>
                <a:cs typeface="+mn-lt"/>
              </a:rPr>
              <a:t> terrain features </a:t>
            </a:r>
            <a:r>
              <a:rPr lang="en-US" sz="2800" dirty="0">
                <a:ea typeface="+mn-lt"/>
                <a:cs typeface="+mn-lt"/>
              </a:rPr>
              <a:t>are two general types of information appear on maps. </a:t>
            </a:r>
            <a:endParaRPr lang="en-US"/>
          </a:p>
        </p:txBody>
      </p:sp>
    </p:spTree>
    <p:extLst>
      <p:ext uri="{BB962C8B-B14F-4D97-AF65-F5344CB8AC3E}">
        <p14:creationId xmlns:p14="http://schemas.microsoft.com/office/powerpoint/2010/main" val="695832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2E9E67-2A65-489E-893D-A8B946B7535F}"/>
              </a:ext>
            </a:extLst>
          </p:cNvPr>
          <p:cNvSpPr>
            <a:spLocks noGrp="1"/>
          </p:cNvSpPr>
          <p:nvPr>
            <p:ph type="body" idx="1"/>
          </p:nvPr>
        </p:nvSpPr>
        <p:spPr>
          <a:xfrm>
            <a:off x="318228" y="271849"/>
            <a:ext cx="5535455" cy="474048"/>
          </a:xfrm>
        </p:spPr>
        <p:txBody>
          <a:bodyPr>
            <a:noAutofit/>
          </a:bodyPr>
          <a:lstStyle/>
          <a:p>
            <a:r>
              <a:rPr lang="en-US" sz="3200" u="sng" dirty="0">
                <a:solidFill>
                  <a:srgbClr val="00B050"/>
                </a:solidFill>
                <a:ea typeface="+mn-lt"/>
                <a:cs typeface="+mn-lt"/>
              </a:rPr>
              <a:t>Cultural features</a:t>
            </a:r>
            <a:endParaRPr lang="en-US" sz="3200" u="sng">
              <a:solidFill>
                <a:srgbClr val="00B050"/>
              </a:solidFill>
            </a:endParaRPr>
          </a:p>
        </p:txBody>
      </p:sp>
      <p:sp>
        <p:nvSpPr>
          <p:cNvPr id="3" name="Content Placeholder 2">
            <a:extLst>
              <a:ext uri="{FF2B5EF4-FFF2-40B4-BE49-F238E27FC236}">
                <a16:creationId xmlns:a16="http://schemas.microsoft.com/office/drawing/2014/main" id="{C7139EE1-CA9A-49E4-8F5B-0306C24ED1C0}"/>
              </a:ext>
            </a:extLst>
          </p:cNvPr>
          <p:cNvSpPr>
            <a:spLocks noGrp="1"/>
          </p:cNvSpPr>
          <p:nvPr>
            <p:ph sz="half" idx="2"/>
          </p:nvPr>
        </p:nvSpPr>
        <p:spPr>
          <a:xfrm>
            <a:off x="217588" y="957892"/>
            <a:ext cx="5535455" cy="3358775"/>
          </a:xfrm>
        </p:spPr>
        <p:txBody>
          <a:bodyPr vert="horz" lIns="91440" tIns="45720" rIns="91440" bIns="45720" rtlCol="0" anchor="t">
            <a:normAutofit fontScale="92500" lnSpcReduction="20000"/>
          </a:bodyPr>
          <a:lstStyle/>
          <a:p>
            <a:r>
              <a:rPr lang="en-US" sz="2800" dirty="0">
                <a:ea typeface="+mn-lt"/>
                <a:cs typeface="+mn-lt"/>
              </a:rPr>
              <a:t>Cultural features are manmade features such as cities and towns, roads, railway, bridges, dams, race tracks, tower obstructions etc.  </a:t>
            </a:r>
          </a:p>
          <a:p>
            <a:r>
              <a:rPr lang="en-US" sz="2800" dirty="0">
                <a:ea typeface="+mn-lt"/>
                <a:cs typeface="+mn-lt"/>
              </a:rPr>
              <a:t>They are the easiest a beginner can use.</a:t>
            </a:r>
          </a:p>
          <a:p>
            <a:r>
              <a:rPr lang="en-US" sz="2800" dirty="0">
                <a:ea typeface="+mn-lt"/>
                <a:cs typeface="+mn-lt"/>
              </a:rPr>
              <a:t> Once properly identified a cultural feature would provide a pin point fix more readily. </a:t>
            </a:r>
            <a:endParaRPr lang="en-US" sz="2800"/>
          </a:p>
        </p:txBody>
      </p:sp>
      <p:sp>
        <p:nvSpPr>
          <p:cNvPr id="4" name="Content Placeholder 3">
            <a:extLst>
              <a:ext uri="{FF2B5EF4-FFF2-40B4-BE49-F238E27FC236}">
                <a16:creationId xmlns:a16="http://schemas.microsoft.com/office/drawing/2014/main" id="{AE315E95-9502-407A-8C8F-C3919163FDEE}"/>
              </a:ext>
            </a:extLst>
          </p:cNvPr>
          <p:cNvSpPr>
            <a:spLocks noGrp="1"/>
          </p:cNvSpPr>
          <p:nvPr>
            <p:ph sz="quarter" idx="4"/>
          </p:nvPr>
        </p:nvSpPr>
        <p:spPr>
          <a:xfrm>
            <a:off x="6352693" y="957892"/>
            <a:ext cx="5763106" cy="5774172"/>
          </a:xfrm>
        </p:spPr>
        <p:txBody>
          <a:bodyPr vert="horz" lIns="91440" tIns="45720" rIns="91440" bIns="45720" rtlCol="0" anchor="t">
            <a:normAutofit fontScale="92500" lnSpcReduction="20000"/>
          </a:bodyPr>
          <a:lstStyle/>
          <a:p>
            <a:r>
              <a:rPr lang="en-US" sz="2800" dirty="0">
                <a:ea typeface="+mn-lt"/>
                <a:cs typeface="+mn-lt"/>
              </a:rPr>
              <a:t>Terrain features are like rivers, mountain peaks, coastlines, lakes, islands </a:t>
            </a:r>
            <a:r>
              <a:rPr lang="en-US" sz="2800" dirty="0" err="1">
                <a:ea typeface="+mn-lt"/>
                <a:cs typeface="+mn-lt"/>
              </a:rPr>
              <a:t>etc</a:t>
            </a:r>
            <a:r>
              <a:rPr lang="en-US" sz="2800" dirty="0">
                <a:ea typeface="+mn-lt"/>
                <a:cs typeface="+mn-lt"/>
              </a:rPr>
              <a:t>, which provide excellent check points. </a:t>
            </a:r>
          </a:p>
          <a:p>
            <a:r>
              <a:rPr lang="en-US" sz="2800" dirty="0">
                <a:ea typeface="+mn-lt"/>
                <a:cs typeface="+mn-lt"/>
              </a:rPr>
              <a:t>Greater skill is required to use most of this information as </a:t>
            </a:r>
            <a:r>
              <a:rPr lang="en-US" sz="2800" dirty="0" err="1">
                <a:ea typeface="+mn-lt"/>
                <a:cs typeface="+mn-lt"/>
              </a:rPr>
              <a:t>colour</a:t>
            </a:r>
            <a:r>
              <a:rPr lang="en-US" sz="2800" dirty="0">
                <a:ea typeface="+mn-lt"/>
                <a:cs typeface="+mn-lt"/>
              </a:rPr>
              <a:t> shading is used for terrain height, green </a:t>
            </a:r>
            <a:r>
              <a:rPr lang="en-US" sz="2800" dirty="0" err="1">
                <a:ea typeface="+mn-lt"/>
                <a:cs typeface="+mn-lt"/>
              </a:rPr>
              <a:t>colour</a:t>
            </a:r>
            <a:r>
              <a:rPr lang="en-US" sz="2800" dirty="0">
                <a:ea typeface="+mn-lt"/>
                <a:cs typeface="+mn-lt"/>
              </a:rPr>
              <a:t> reflecting low elevations and brown </a:t>
            </a:r>
            <a:r>
              <a:rPr lang="en-US" sz="2800" dirty="0" err="1">
                <a:ea typeface="+mn-lt"/>
                <a:cs typeface="+mn-lt"/>
              </a:rPr>
              <a:t>colour</a:t>
            </a:r>
            <a:r>
              <a:rPr lang="en-US" sz="2800" dirty="0">
                <a:ea typeface="+mn-lt"/>
                <a:cs typeface="+mn-lt"/>
              </a:rPr>
              <a:t> representing higher elevations.  </a:t>
            </a:r>
          </a:p>
          <a:p>
            <a:r>
              <a:rPr lang="en-US" sz="2800" dirty="0">
                <a:ea typeface="+mn-lt"/>
                <a:cs typeface="+mn-lt"/>
              </a:rPr>
              <a:t>Contour lines are also used to represent elevation. </a:t>
            </a:r>
            <a:endParaRPr lang="en-US"/>
          </a:p>
        </p:txBody>
      </p:sp>
      <p:sp>
        <p:nvSpPr>
          <p:cNvPr id="5" name="Text Placeholder 4">
            <a:extLst>
              <a:ext uri="{FF2B5EF4-FFF2-40B4-BE49-F238E27FC236}">
                <a16:creationId xmlns:a16="http://schemas.microsoft.com/office/drawing/2014/main" id="{F95C1DCF-31C4-4762-A3B3-6119A7BE6BB8}"/>
              </a:ext>
            </a:extLst>
          </p:cNvPr>
          <p:cNvSpPr>
            <a:spLocks noGrp="1"/>
          </p:cNvSpPr>
          <p:nvPr>
            <p:ph type="body" sz="quarter" idx="13"/>
          </p:nvPr>
        </p:nvSpPr>
        <p:spPr>
          <a:xfrm>
            <a:off x="6093901" y="56188"/>
            <a:ext cx="4270248" cy="704087"/>
          </a:xfrm>
        </p:spPr>
        <p:txBody>
          <a:bodyPr>
            <a:noAutofit/>
          </a:bodyPr>
          <a:lstStyle/>
          <a:p>
            <a:r>
              <a:rPr lang="en-US" sz="3200" u="sng" dirty="0">
                <a:solidFill>
                  <a:srgbClr val="00B050"/>
                </a:solidFill>
                <a:ea typeface="+mn-lt"/>
                <a:cs typeface="+mn-lt"/>
              </a:rPr>
              <a:t>Terrain  features</a:t>
            </a:r>
            <a:endParaRPr lang="en-US" sz="3200" u="sng" dirty="0">
              <a:solidFill>
                <a:srgbClr val="00B050"/>
              </a:solidFill>
            </a:endParaRPr>
          </a:p>
        </p:txBody>
      </p:sp>
      <p:pic>
        <p:nvPicPr>
          <p:cNvPr id="7" name="Picture 7">
            <a:extLst>
              <a:ext uri="{FF2B5EF4-FFF2-40B4-BE49-F238E27FC236}">
                <a16:creationId xmlns:a16="http://schemas.microsoft.com/office/drawing/2014/main" id="{BDA6D687-4614-40DA-8F8C-8ABB0E57ADEA}"/>
              </a:ext>
            </a:extLst>
          </p:cNvPr>
          <p:cNvPicPr>
            <a:picLocks noChangeAspect="1"/>
          </p:cNvPicPr>
          <p:nvPr/>
        </p:nvPicPr>
        <p:blipFill>
          <a:blip r:embed="rId2"/>
          <a:stretch>
            <a:fillRect/>
          </a:stretch>
        </p:blipFill>
        <p:spPr>
          <a:xfrm>
            <a:off x="-5752" y="4236778"/>
            <a:ext cx="3375804" cy="2568256"/>
          </a:xfrm>
          <a:prstGeom prst="rect">
            <a:avLst/>
          </a:prstGeom>
        </p:spPr>
      </p:pic>
      <p:pic>
        <p:nvPicPr>
          <p:cNvPr id="8" name="Picture 8">
            <a:extLst>
              <a:ext uri="{FF2B5EF4-FFF2-40B4-BE49-F238E27FC236}">
                <a16:creationId xmlns:a16="http://schemas.microsoft.com/office/drawing/2014/main" id="{DF11214B-B98A-4DF0-83F8-4B36BCD9493D}"/>
              </a:ext>
            </a:extLst>
          </p:cNvPr>
          <p:cNvPicPr>
            <a:picLocks noChangeAspect="1"/>
          </p:cNvPicPr>
          <p:nvPr/>
        </p:nvPicPr>
        <p:blipFill>
          <a:blip r:embed="rId3"/>
          <a:stretch>
            <a:fillRect/>
          </a:stretch>
        </p:blipFill>
        <p:spPr>
          <a:xfrm>
            <a:off x="3473570" y="3916630"/>
            <a:ext cx="2987615" cy="2791609"/>
          </a:xfrm>
          <a:prstGeom prst="rect">
            <a:avLst/>
          </a:prstGeom>
        </p:spPr>
      </p:pic>
    </p:spTree>
    <p:extLst>
      <p:ext uri="{BB962C8B-B14F-4D97-AF65-F5344CB8AC3E}">
        <p14:creationId xmlns:p14="http://schemas.microsoft.com/office/powerpoint/2010/main" val="999948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F96951-2C57-4830-A0D4-A6C298102357}"/>
              </a:ext>
            </a:extLst>
          </p:cNvPr>
          <p:cNvSpPr txBox="1"/>
          <p:nvPr/>
        </p:nvSpPr>
        <p:spPr>
          <a:xfrm>
            <a:off x="266339" y="73427"/>
            <a:ext cx="11665350" cy="76636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u="sng" cap="all">
                <a:solidFill>
                  <a:srgbClr val="002060"/>
                </a:solidFill>
                <a:ea typeface="+mn-lt"/>
                <a:cs typeface="+mn-lt"/>
              </a:rPr>
              <a:t>REQUIREMENTS OF NAVIGATION(NV–1)</a:t>
            </a:r>
            <a:endParaRPr lang="en-US" sz="3600" b="1" u="sng">
              <a:ea typeface="+mn-lt"/>
              <a:cs typeface="+mn-lt"/>
            </a:endParaRPr>
          </a:p>
          <a:p>
            <a:pPr algn="l"/>
            <a:endParaRPr lang="en-US"/>
          </a:p>
          <a:p>
            <a:r>
              <a:rPr lang="en-US" sz="3200">
                <a:solidFill>
                  <a:srgbClr val="FF0000"/>
                </a:solidFill>
              </a:rPr>
              <a:t>WHAT IS NAVIGATION..?</a:t>
            </a:r>
          </a:p>
          <a:p>
            <a:r>
              <a:rPr lang="en-US" sz="3200">
                <a:ea typeface="+mn-lt"/>
                <a:cs typeface="+mn-lt"/>
              </a:rPr>
              <a:t>                     Finding a way from one place to another or following a route.</a:t>
            </a:r>
            <a:endParaRPr lang="en-US"/>
          </a:p>
          <a:p>
            <a:r>
              <a:rPr lang="en-US" sz="3200">
                <a:solidFill>
                  <a:srgbClr val="FF0000"/>
                </a:solidFill>
              </a:rPr>
              <a:t>AIR NAVIGATION -</a:t>
            </a:r>
          </a:p>
          <a:p>
            <a:r>
              <a:rPr lang="en-US" sz="3200">
                <a:solidFill>
                  <a:schemeClr val="tx2">
                    <a:lumMod val="50000"/>
                  </a:schemeClr>
                </a:solidFill>
              </a:rPr>
              <a:t>                 </a:t>
            </a:r>
            <a:r>
              <a:rPr lang="en-US" sz="3200">
                <a:solidFill>
                  <a:schemeClr val="tx2">
                    <a:lumMod val="50000"/>
                  </a:schemeClr>
                </a:solidFill>
                <a:ea typeface="+mn-lt"/>
                <a:cs typeface="+mn-lt"/>
              </a:rPr>
              <a:t>    </a:t>
            </a:r>
            <a:r>
              <a:rPr lang="en-US" sz="3200">
                <a:ea typeface="+mn-lt"/>
                <a:cs typeface="+mn-lt"/>
              </a:rPr>
              <a:t>Air Navigation is the art of guiding an aircraft through the air, so that it arrives at a desired position at a pre-calculated time. </a:t>
            </a:r>
            <a:endParaRPr lang="en-US" sz="3200">
              <a:solidFill>
                <a:schemeClr val="tx2">
                  <a:lumMod val="50000"/>
                </a:schemeClr>
              </a:solidFill>
            </a:endParaRPr>
          </a:p>
          <a:p>
            <a:pPr marL="457200" indent="-457200">
              <a:buFont typeface="Wingdings"/>
              <a:buChar char="v"/>
            </a:pPr>
            <a:r>
              <a:rPr lang="en-US" sz="3200">
                <a:ea typeface="+mn-lt"/>
                <a:cs typeface="+mn-lt"/>
              </a:rPr>
              <a:t>Air Navigation differs from surface navigation in several ways such as the aircraft travels at relatively high speeds, leaving less time to calculate their position enroute. </a:t>
            </a:r>
            <a:endParaRPr lang="en-US">
              <a:ea typeface="+mn-lt"/>
              <a:cs typeface="+mn-lt"/>
            </a:endParaRPr>
          </a:p>
          <a:p>
            <a:pPr marL="457200" indent="-457200">
              <a:buFont typeface="Wingdings"/>
              <a:buChar char="v"/>
            </a:pPr>
            <a:r>
              <a:rPr lang="en-US" sz="3200">
                <a:ea typeface="+mn-lt"/>
                <a:cs typeface="+mn-lt"/>
              </a:rPr>
              <a:t>Aircraft also normally cannot stop in midair to ascertain their position at will. </a:t>
            </a:r>
            <a:endParaRPr lang="en-US" sz="3200"/>
          </a:p>
          <a:p>
            <a:endParaRPr lang="en-US" sz="3200"/>
          </a:p>
          <a:p>
            <a:endParaRPr lang="en-US"/>
          </a:p>
          <a:p>
            <a:endParaRPr lang="en-US"/>
          </a:p>
          <a:p>
            <a:endParaRPr lang="en-US"/>
          </a:p>
        </p:txBody>
      </p:sp>
    </p:spTree>
    <p:extLst>
      <p:ext uri="{BB962C8B-B14F-4D97-AF65-F5344CB8AC3E}">
        <p14:creationId xmlns:p14="http://schemas.microsoft.com/office/powerpoint/2010/main" val="5029304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C367F55E-7578-4EDF-B66B-66BD33049B71}"/>
              </a:ext>
            </a:extLst>
          </p:cNvPr>
          <p:cNvPicPr>
            <a:picLocks noChangeAspect="1"/>
          </p:cNvPicPr>
          <p:nvPr/>
        </p:nvPicPr>
        <p:blipFill>
          <a:blip r:embed="rId2"/>
          <a:stretch>
            <a:fillRect/>
          </a:stretch>
        </p:blipFill>
        <p:spPr>
          <a:xfrm>
            <a:off x="9283392" y="3841204"/>
            <a:ext cx="2670629" cy="3014346"/>
          </a:xfrm>
          <a:prstGeom prst="rect">
            <a:avLst/>
          </a:prstGeom>
        </p:spPr>
      </p:pic>
      <p:pic>
        <p:nvPicPr>
          <p:cNvPr id="4" name="Picture 4">
            <a:extLst>
              <a:ext uri="{FF2B5EF4-FFF2-40B4-BE49-F238E27FC236}">
                <a16:creationId xmlns:a16="http://schemas.microsoft.com/office/drawing/2014/main" id="{39E81BAF-7C40-48DF-B6ED-00A89C8154D9}"/>
              </a:ext>
            </a:extLst>
          </p:cNvPr>
          <p:cNvPicPr>
            <a:picLocks noChangeAspect="1"/>
          </p:cNvPicPr>
          <p:nvPr/>
        </p:nvPicPr>
        <p:blipFill>
          <a:blip r:embed="rId3"/>
          <a:stretch>
            <a:fillRect/>
          </a:stretch>
        </p:blipFill>
        <p:spPr>
          <a:xfrm>
            <a:off x="285448" y="4481565"/>
            <a:ext cx="4484914" cy="2297536"/>
          </a:xfrm>
          <a:prstGeom prst="rect">
            <a:avLst/>
          </a:prstGeom>
        </p:spPr>
      </p:pic>
      <p:pic>
        <p:nvPicPr>
          <p:cNvPr id="5" name="Picture 5">
            <a:extLst>
              <a:ext uri="{FF2B5EF4-FFF2-40B4-BE49-F238E27FC236}">
                <a16:creationId xmlns:a16="http://schemas.microsoft.com/office/drawing/2014/main" id="{F6F7987C-0019-4532-892D-8D64CF24F1E4}"/>
              </a:ext>
            </a:extLst>
          </p:cNvPr>
          <p:cNvPicPr>
            <a:picLocks noChangeAspect="1"/>
          </p:cNvPicPr>
          <p:nvPr/>
        </p:nvPicPr>
        <p:blipFill>
          <a:blip r:embed="rId4"/>
          <a:stretch>
            <a:fillRect/>
          </a:stretch>
        </p:blipFill>
        <p:spPr>
          <a:xfrm>
            <a:off x="5014687" y="4036866"/>
            <a:ext cx="4170437" cy="2739413"/>
          </a:xfrm>
          <a:prstGeom prst="rect">
            <a:avLst/>
          </a:prstGeom>
        </p:spPr>
      </p:pic>
      <p:sp>
        <p:nvSpPr>
          <p:cNvPr id="6" name="TextBox 5">
            <a:extLst>
              <a:ext uri="{FF2B5EF4-FFF2-40B4-BE49-F238E27FC236}">
                <a16:creationId xmlns:a16="http://schemas.microsoft.com/office/drawing/2014/main" id="{98629207-A413-46E2-BFBF-F3091A995001}"/>
              </a:ext>
            </a:extLst>
          </p:cNvPr>
          <p:cNvSpPr txBox="1"/>
          <p:nvPr/>
        </p:nvSpPr>
        <p:spPr>
          <a:xfrm>
            <a:off x="164495" y="91925"/>
            <a:ext cx="11875104" cy="4462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u="sng" dirty="0">
                <a:solidFill>
                  <a:srgbClr val="C00000"/>
                </a:solidFill>
                <a:ea typeface="+mn-lt"/>
                <a:cs typeface="+mn-lt"/>
              </a:rPr>
              <a:t>Map Reading Aids</a:t>
            </a:r>
            <a:r>
              <a:rPr lang="en-US" sz="2800" dirty="0">
                <a:ea typeface="+mn-lt"/>
                <a:cs typeface="+mn-lt"/>
              </a:rPr>
              <a:t> </a:t>
            </a:r>
            <a:endParaRPr lang="en-US" sz="2800">
              <a:ea typeface="+mn-lt"/>
              <a:cs typeface="+mn-lt"/>
            </a:endParaRPr>
          </a:p>
          <a:p>
            <a:r>
              <a:rPr lang="en-US" sz="2800" dirty="0">
                <a:ea typeface="+mn-lt"/>
                <a:cs typeface="+mn-lt"/>
              </a:rPr>
              <a:t>(a)</a:t>
            </a:r>
            <a:r>
              <a:rPr lang="en-US" sz="2800" dirty="0">
                <a:solidFill>
                  <a:schemeClr val="accent3"/>
                </a:solidFill>
                <a:ea typeface="+mn-lt"/>
                <a:cs typeface="+mn-lt"/>
              </a:rPr>
              <a:t> Relief-</a:t>
            </a:r>
            <a:r>
              <a:rPr lang="en-US" sz="2800" dirty="0">
                <a:ea typeface="+mn-lt"/>
                <a:cs typeface="+mn-lt"/>
              </a:rPr>
              <a:t>The most important signs are those indicating the height and shape of high round. </a:t>
            </a:r>
            <a:endParaRPr lang="en-US" sz="2800">
              <a:ea typeface="+mn-lt"/>
              <a:cs typeface="+mn-lt"/>
            </a:endParaRPr>
          </a:p>
          <a:p>
            <a:r>
              <a:rPr lang="en-US" sz="2800" dirty="0">
                <a:ea typeface="+mn-lt"/>
                <a:cs typeface="+mn-lt"/>
              </a:rPr>
              <a:t>(b)</a:t>
            </a:r>
            <a:r>
              <a:rPr lang="en-US" sz="2800" dirty="0">
                <a:solidFill>
                  <a:schemeClr val="accent3"/>
                </a:solidFill>
                <a:ea typeface="+mn-lt"/>
                <a:cs typeface="+mn-lt"/>
              </a:rPr>
              <a:t> Water Resources-</a:t>
            </a:r>
            <a:r>
              <a:rPr lang="en-US" sz="2800" dirty="0">
                <a:ea typeface="+mn-lt"/>
                <a:cs typeface="+mn-lt"/>
              </a:rPr>
              <a:t>The line separating land from water, in any form shows up more distinctly from air than does any other type of landmark. This is true not only during day light but at night as well. </a:t>
            </a:r>
            <a:endParaRPr lang="en-US" sz="2800">
              <a:ea typeface="+mn-lt"/>
              <a:cs typeface="+mn-lt"/>
            </a:endParaRPr>
          </a:p>
          <a:p>
            <a:r>
              <a:rPr lang="en-US" sz="2800" dirty="0">
                <a:ea typeface="+mn-lt"/>
                <a:cs typeface="+mn-lt"/>
              </a:rPr>
              <a:t>(c) </a:t>
            </a:r>
            <a:r>
              <a:rPr lang="en-US" sz="2800" dirty="0">
                <a:solidFill>
                  <a:schemeClr val="accent3"/>
                </a:solidFill>
                <a:ea typeface="+mn-lt"/>
                <a:cs typeface="+mn-lt"/>
              </a:rPr>
              <a:t>Hills-</a:t>
            </a:r>
            <a:r>
              <a:rPr lang="en-US" sz="2800" dirty="0">
                <a:ea typeface="+mn-lt"/>
                <a:cs typeface="+mn-lt"/>
              </a:rPr>
              <a:t>Usually, hills and mountains are next in importance to water features, though their value will vary with terrain. For example a peak rising 300 feet above the surrounding has little value in the Himalayas but </a:t>
            </a:r>
            <a:endParaRPr lang="en-US" sz="2800">
              <a:ea typeface="+mn-lt"/>
              <a:cs typeface="+mn-lt"/>
            </a:endParaRPr>
          </a:p>
          <a:p>
            <a:r>
              <a:rPr lang="en-US" sz="2800" dirty="0">
                <a:ea typeface="+mn-lt"/>
                <a:cs typeface="+mn-lt"/>
              </a:rPr>
              <a:t>great value in a flat desert area.</a:t>
            </a:r>
            <a:endParaRPr lang="en-US" sz="2800"/>
          </a:p>
        </p:txBody>
      </p:sp>
    </p:spTree>
    <p:extLst>
      <p:ext uri="{BB962C8B-B14F-4D97-AF65-F5344CB8AC3E}">
        <p14:creationId xmlns:p14="http://schemas.microsoft.com/office/powerpoint/2010/main" val="11417603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9EE06D-5AE5-4E4D-963C-8354BB83C65F}"/>
              </a:ext>
            </a:extLst>
          </p:cNvPr>
          <p:cNvSpPr txBox="1"/>
          <p:nvPr/>
        </p:nvSpPr>
        <p:spPr>
          <a:xfrm>
            <a:off x="195532" y="109268"/>
            <a:ext cx="11858445" cy="67403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mn-lt"/>
                <a:cs typeface="+mn-lt"/>
              </a:rPr>
              <a:t>(d) </a:t>
            </a:r>
            <a:r>
              <a:rPr lang="en-US" sz="2800" dirty="0">
                <a:solidFill>
                  <a:schemeClr val="accent3"/>
                </a:solidFill>
                <a:ea typeface="+mn-lt"/>
                <a:cs typeface="+mn-lt"/>
              </a:rPr>
              <a:t>Railways-</a:t>
            </a:r>
            <a:r>
              <a:rPr lang="en-US" sz="2800" dirty="0">
                <a:ea typeface="+mn-lt"/>
                <a:cs typeface="+mn-lt"/>
              </a:rPr>
              <a:t>Railways narrow down the position if their </a:t>
            </a:r>
          </a:p>
          <a:p>
            <a:r>
              <a:rPr lang="en-US" sz="2800" dirty="0">
                <a:ea typeface="+mn-lt"/>
                <a:cs typeface="+mn-lt"/>
              </a:rPr>
              <a:t>bearing is known, or if the pattern is distinctive. Examples of </a:t>
            </a:r>
          </a:p>
          <a:p>
            <a:r>
              <a:rPr lang="en-US" sz="2800" dirty="0">
                <a:ea typeface="+mn-lt"/>
                <a:cs typeface="+mn-lt"/>
              </a:rPr>
              <a:t>pattern would be long straight stretches, isolated functions, a </a:t>
            </a:r>
          </a:p>
          <a:p>
            <a:r>
              <a:rPr lang="en-US" sz="2800" dirty="0">
                <a:ea typeface="+mn-lt"/>
                <a:cs typeface="+mn-lt"/>
              </a:rPr>
              <a:t>radical change of direction etc</a:t>
            </a:r>
            <a:r>
              <a:rPr lang="en-US" sz="2400" dirty="0">
                <a:ea typeface="+mn-lt"/>
                <a:cs typeface="+mn-lt"/>
              </a:rPr>
              <a:t>.</a:t>
            </a:r>
          </a:p>
          <a:p>
            <a:r>
              <a:rPr lang="en-US" sz="2400" dirty="0">
                <a:ea typeface="+mn-lt"/>
                <a:cs typeface="+mn-lt"/>
              </a:rPr>
              <a:t>(e)</a:t>
            </a:r>
            <a:r>
              <a:rPr lang="en-US" dirty="0">
                <a:ea typeface="+mn-lt"/>
                <a:cs typeface="+mn-lt"/>
              </a:rPr>
              <a:t> </a:t>
            </a:r>
            <a:r>
              <a:rPr lang="en-US" sz="2800" dirty="0">
                <a:solidFill>
                  <a:schemeClr val="accent3"/>
                </a:solidFill>
                <a:ea typeface="+mn-lt"/>
                <a:cs typeface="+mn-lt"/>
              </a:rPr>
              <a:t>Roads-</a:t>
            </a:r>
            <a:r>
              <a:rPr lang="en-US" sz="2800" dirty="0">
                <a:solidFill>
                  <a:srgbClr val="000000"/>
                </a:solidFill>
                <a:ea typeface="+mn-lt"/>
                <a:cs typeface="+mn-lt"/>
              </a:rPr>
              <a:t>Only</a:t>
            </a:r>
            <a:r>
              <a:rPr lang="en-US" sz="2800" dirty="0">
                <a:ea typeface="+mn-lt"/>
                <a:cs typeface="+mn-lt"/>
              </a:rPr>
              <a:t> broad arterial roads are likely to be of much of use, if they are not camouflaged by forest, sand etc. </a:t>
            </a:r>
            <a:endParaRPr lang="en-US" sz="2400" dirty="0">
              <a:ea typeface="+mn-lt"/>
              <a:cs typeface="+mn-lt"/>
            </a:endParaRPr>
          </a:p>
          <a:p>
            <a:r>
              <a:rPr lang="en-US" sz="2800" dirty="0">
                <a:ea typeface="+mn-lt"/>
                <a:cs typeface="+mn-lt"/>
              </a:rPr>
              <a:t>Roads are indicated in red lines on maps.</a:t>
            </a:r>
          </a:p>
          <a:p>
            <a:endParaRPr lang="en-US" sz="2800" dirty="0">
              <a:solidFill>
                <a:srgbClr val="000000"/>
              </a:solidFill>
              <a:ea typeface="+mn-lt"/>
              <a:cs typeface="+mn-lt"/>
            </a:endParaRPr>
          </a:p>
          <a:p>
            <a:r>
              <a:rPr lang="en-US" sz="2800" u="sng" dirty="0">
                <a:solidFill>
                  <a:srgbClr val="C00000"/>
                </a:solidFill>
                <a:ea typeface="+mn-lt"/>
                <a:cs typeface="+mn-lt"/>
              </a:rPr>
              <a:t>CONCLUSION:</a:t>
            </a:r>
            <a:endParaRPr lang="en-US" sz="2800" dirty="0">
              <a:solidFill>
                <a:srgbClr val="000000"/>
              </a:solidFill>
              <a:ea typeface="+mn-lt"/>
              <a:cs typeface="+mn-lt"/>
            </a:endParaRPr>
          </a:p>
          <a:p>
            <a:r>
              <a:rPr lang="en-US" sz="2800" dirty="0">
                <a:ea typeface="+mn-lt"/>
                <a:cs typeface="+mn-lt"/>
              </a:rPr>
              <a:t>Map reading is an art and requires thorough practice by </a:t>
            </a:r>
            <a:endParaRPr lang="en-US" dirty="0">
              <a:ea typeface="+mn-lt"/>
              <a:cs typeface="+mn-lt"/>
            </a:endParaRPr>
          </a:p>
          <a:p>
            <a:r>
              <a:rPr lang="en-US" sz="2800" dirty="0">
                <a:ea typeface="+mn-lt"/>
                <a:cs typeface="+mn-lt"/>
              </a:rPr>
              <a:t>student pilot.</a:t>
            </a:r>
            <a:endParaRPr lang="en-US" dirty="0">
              <a:ea typeface="+mn-lt"/>
              <a:cs typeface="+mn-lt"/>
            </a:endParaRPr>
          </a:p>
          <a:p>
            <a:r>
              <a:rPr lang="en-US" sz="2800" dirty="0">
                <a:ea typeface="+mn-lt"/>
                <a:cs typeface="+mn-lt"/>
              </a:rPr>
              <a:t>Successful map reading depends on correct interpretation of the symbols, anticipation and accurate flying skills.</a:t>
            </a:r>
          </a:p>
          <a:p>
            <a:endParaRPr lang="en-US" sz="2800" dirty="0"/>
          </a:p>
          <a:p>
            <a:r>
              <a:rPr lang="en-US" sz="2800" dirty="0"/>
              <a:t>                                                </a:t>
            </a:r>
            <a:r>
              <a:rPr lang="en-US" sz="4000" b="1" dirty="0">
                <a:solidFill>
                  <a:srgbClr val="002060"/>
                </a:solidFill>
              </a:rPr>
              <a:t>JAI HIND..!</a:t>
            </a:r>
          </a:p>
        </p:txBody>
      </p:sp>
      <p:pic>
        <p:nvPicPr>
          <p:cNvPr id="3" name="Picture 3">
            <a:extLst>
              <a:ext uri="{FF2B5EF4-FFF2-40B4-BE49-F238E27FC236}">
                <a16:creationId xmlns:a16="http://schemas.microsoft.com/office/drawing/2014/main" id="{EDFD8282-85BF-410B-8AFB-27A934AA0A5F}"/>
              </a:ext>
            </a:extLst>
          </p:cNvPr>
          <p:cNvPicPr>
            <a:picLocks noChangeAspect="1"/>
          </p:cNvPicPr>
          <p:nvPr/>
        </p:nvPicPr>
        <p:blipFill>
          <a:blip r:embed="rId2"/>
          <a:stretch>
            <a:fillRect/>
          </a:stretch>
        </p:blipFill>
        <p:spPr>
          <a:xfrm>
            <a:off x="8752115" y="2301883"/>
            <a:ext cx="3251200" cy="2532424"/>
          </a:xfrm>
          <a:prstGeom prst="rect">
            <a:avLst/>
          </a:prstGeom>
        </p:spPr>
      </p:pic>
      <p:pic>
        <p:nvPicPr>
          <p:cNvPr id="5" name="Picture 5">
            <a:extLst>
              <a:ext uri="{FF2B5EF4-FFF2-40B4-BE49-F238E27FC236}">
                <a16:creationId xmlns:a16="http://schemas.microsoft.com/office/drawing/2014/main" id="{95ADB029-BA89-41E9-A1DC-5FF060A3EB4C}"/>
              </a:ext>
            </a:extLst>
          </p:cNvPr>
          <p:cNvPicPr>
            <a:picLocks noChangeAspect="1"/>
          </p:cNvPicPr>
          <p:nvPr/>
        </p:nvPicPr>
        <p:blipFill rotWithShape="1">
          <a:blip r:embed="rId3"/>
          <a:srcRect t="-282" r="14410" b="-870"/>
          <a:stretch/>
        </p:blipFill>
        <p:spPr>
          <a:xfrm>
            <a:off x="9114971" y="110247"/>
            <a:ext cx="2961265" cy="1759222"/>
          </a:xfrm>
          <a:prstGeom prst="rect">
            <a:avLst/>
          </a:prstGeom>
        </p:spPr>
      </p:pic>
    </p:spTree>
    <p:extLst>
      <p:ext uri="{BB962C8B-B14F-4D97-AF65-F5344CB8AC3E}">
        <p14:creationId xmlns:p14="http://schemas.microsoft.com/office/powerpoint/2010/main" val="859409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3CFB67-54A0-4C43-94CC-9BA80783CD1F}"/>
              </a:ext>
            </a:extLst>
          </p:cNvPr>
          <p:cNvSpPr txBox="1"/>
          <p:nvPr/>
        </p:nvSpPr>
        <p:spPr>
          <a:xfrm>
            <a:off x="494396" y="196177"/>
            <a:ext cx="11271336" cy="39087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rgbClr val="FF0000"/>
                </a:solidFill>
              </a:rPr>
              <a:t>WHY NAVIGATION..?</a:t>
            </a:r>
          </a:p>
          <a:p>
            <a:pPr marL="571500" indent="-571500">
              <a:buFont typeface="Wingdings"/>
              <a:buChar char="Ø"/>
            </a:pPr>
            <a:r>
              <a:rPr lang="en-US" sz="2800">
                <a:ea typeface="+mn-lt"/>
                <a:cs typeface="+mn-lt"/>
              </a:rPr>
              <a:t>Aircraft are safety-limited by the amount of fuel they can carry, a surface vehicle can usually get lost, run out of fuel, then simply await rescue. There is no in-flight rescue for most aircraft.</a:t>
            </a:r>
            <a:endParaRPr lang="en-US" sz="2800">
              <a:solidFill>
                <a:srgbClr val="000000"/>
              </a:solidFill>
              <a:ea typeface="+mn-lt"/>
              <a:cs typeface="+mn-lt"/>
            </a:endParaRPr>
          </a:p>
          <a:p>
            <a:pPr marL="571500" indent="-571500">
              <a:buFont typeface="Wingdings"/>
              <a:buChar char="Ø"/>
            </a:pPr>
            <a:r>
              <a:rPr lang="en-US" sz="2800">
                <a:ea typeface="+mn-lt"/>
                <a:cs typeface="+mn-lt"/>
              </a:rPr>
              <a:t>Additionally, collisions with obstructions are usually fatal. Therefore, constant awareness of position is critical for aircraft pilots.</a:t>
            </a:r>
          </a:p>
          <a:p>
            <a:pPr marL="571500" indent="-571500">
              <a:buFont typeface="Wingdings"/>
              <a:buChar char="Ø"/>
            </a:pPr>
            <a:endParaRPr lang="en-US" sz="3600"/>
          </a:p>
          <a:p>
            <a:pPr marL="571500" indent="-571500">
              <a:buFont typeface="Wingdings"/>
              <a:buChar char="Ø"/>
            </a:pPr>
            <a:endParaRPr lang="en-US" sz="3600"/>
          </a:p>
        </p:txBody>
      </p:sp>
      <p:pic>
        <p:nvPicPr>
          <p:cNvPr id="4" name="Picture 4">
            <a:extLst>
              <a:ext uri="{FF2B5EF4-FFF2-40B4-BE49-F238E27FC236}">
                <a16:creationId xmlns:a16="http://schemas.microsoft.com/office/drawing/2014/main" id="{EB534335-955F-4313-9FFC-1B4045D137DB}"/>
              </a:ext>
            </a:extLst>
          </p:cNvPr>
          <p:cNvPicPr>
            <a:picLocks noChangeAspect="1"/>
          </p:cNvPicPr>
          <p:nvPr/>
        </p:nvPicPr>
        <p:blipFill>
          <a:blip r:embed="rId2"/>
          <a:stretch>
            <a:fillRect/>
          </a:stretch>
        </p:blipFill>
        <p:spPr>
          <a:xfrm>
            <a:off x="914400" y="3286246"/>
            <a:ext cx="4392460" cy="2924827"/>
          </a:xfrm>
          <a:prstGeom prst="rect">
            <a:avLst/>
          </a:prstGeom>
        </p:spPr>
      </p:pic>
      <p:pic>
        <p:nvPicPr>
          <p:cNvPr id="6" name="Picture 6">
            <a:extLst>
              <a:ext uri="{FF2B5EF4-FFF2-40B4-BE49-F238E27FC236}">
                <a16:creationId xmlns:a16="http://schemas.microsoft.com/office/drawing/2014/main" id="{6E758AF0-9AD5-431A-818D-09F6A748480A}"/>
              </a:ext>
            </a:extLst>
          </p:cNvPr>
          <p:cNvPicPr>
            <a:picLocks noChangeAspect="1"/>
          </p:cNvPicPr>
          <p:nvPr/>
        </p:nvPicPr>
        <p:blipFill>
          <a:blip r:embed="rId3"/>
          <a:stretch>
            <a:fillRect/>
          </a:stretch>
        </p:blipFill>
        <p:spPr>
          <a:xfrm>
            <a:off x="6472043" y="3374787"/>
            <a:ext cx="4258326" cy="2822400"/>
          </a:xfrm>
          <a:prstGeom prst="rect">
            <a:avLst/>
          </a:prstGeom>
        </p:spPr>
      </p:pic>
    </p:spTree>
    <p:extLst>
      <p:ext uri="{BB962C8B-B14F-4D97-AF65-F5344CB8AC3E}">
        <p14:creationId xmlns:p14="http://schemas.microsoft.com/office/powerpoint/2010/main" val="1595585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39DBA0-F414-46D3-864D-98858F86501C}"/>
              </a:ext>
            </a:extLst>
          </p:cNvPr>
          <p:cNvSpPr txBox="1"/>
          <p:nvPr/>
        </p:nvSpPr>
        <p:spPr>
          <a:xfrm>
            <a:off x="123464" y="55944"/>
            <a:ext cx="11723223"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indent="-571500">
              <a:buFont typeface="Wingdings,Sans-Serif"/>
              <a:buChar char="Ø"/>
            </a:pPr>
            <a:r>
              <a:rPr lang="en-US" sz="2800"/>
              <a:t>A number of times Pilot may be called upon to navigate the aircraft himself especially in the aircraft types where no navigation is provided or in a single seat aircraft, hence a thorough knowledge of the art of navigation is a must for a pilot.</a:t>
            </a:r>
            <a:endParaRPr lang="en-US" sz="2800">
              <a:ea typeface="+mn-lt"/>
              <a:cs typeface="+mn-lt"/>
            </a:endParaRPr>
          </a:p>
          <a:p>
            <a:pPr marL="571500" indent="-571500">
              <a:buFont typeface="Wingdings,Sans-Serif"/>
              <a:buChar char="Ø"/>
            </a:pPr>
            <a:r>
              <a:rPr lang="en-US" sz="2800"/>
              <a:t>Since the pilot has the primary duty of flying the aircraft, it would not be possible for him to carry out the detailed task of a professional navigator in usage of plotting tables, computers, charts etc. He however has to be skilled in map reading and mental DR in order to navigate accurately. </a:t>
            </a:r>
            <a:endParaRPr lang="en-US" sz="2800">
              <a:ea typeface="+mn-lt"/>
              <a:cs typeface="+mn-lt"/>
            </a:endParaRPr>
          </a:p>
          <a:p>
            <a:r>
              <a:rPr lang="en-US" sz="2800"/>
              <a:t>                                              </a:t>
            </a:r>
          </a:p>
        </p:txBody>
      </p:sp>
      <p:pic>
        <p:nvPicPr>
          <p:cNvPr id="4" name="Picture 4">
            <a:extLst>
              <a:ext uri="{FF2B5EF4-FFF2-40B4-BE49-F238E27FC236}">
                <a16:creationId xmlns:a16="http://schemas.microsoft.com/office/drawing/2014/main" id="{331483C6-67B0-4C0F-862B-85C6E17C7B45}"/>
              </a:ext>
            </a:extLst>
          </p:cNvPr>
          <p:cNvPicPr>
            <a:picLocks noChangeAspect="1"/>
          </p:cNvPicPr>
          <p:nvPr/>
        </p:nvPicPr>
        <p:blipFill>
          <a:blip r:embed="rId2"/>
          <a:stretch>
            <a:fillRect/>
          </a:stretch>
        </p:blipFill>
        <p:spPr>
          <a:xfrm>
            <a:off x="830893" y="3662819"/>
            <a:ext cx="4110624" cy="2747375"/>
          </a:xfrm>
          <a:prstGeom prst="rect">
            <a:avLst/>
          </a:prstGeom>
        </p:spPr>
      </p:pic>
      <p:pic>
        <p:nvPicPr>
          <p:cNvPr id="5" name="Picture 5">
            <a:extLst>
              <a:ext uri="{FF2B5EF4-FFF2-40B4-BE49-F238E27FC236}">
                <a16:creationId xmlns:a16="http://schemas.microsoft.com/office/drawing/2014/main" id="{8BA9A337-AC0F-43C3-8F9A-D82903B4C3E2}"/>
              </a:ext>
            </a:extLst>
          </p:cNvPr>
          <p:cNvPicPr>
            <a:picLocks noChangeAspect="1"/>
          </p:cNvPicPr>
          <p:nvPr/>
        </p:nvPicPr>
        <p:blipFill>
          <a:blip r:embed="rId3"/>
          <a:stretch>
            <a:fillRect/>
          </a:stretch>
        </p:blipFill>
        <p:spPr>
          <a:xfrm>
            <a:off x="6968648" y="3660135"/>
            <a:ext cx="3839225" cy="2752742"/>
          </a:xfrm>
          <a:prstGeom prst="rect">
            <a:avLst/>
          </a:prstGeom>
        </p:spPr>
      </p:pic>
    </p:spTree>
    <p:extLst>
      <p:ext uri="{BB962C8B-B14F-4D97-AF65-F5344CB8AC3E}">
        <p14:creationId xmlns:p14="http://schemas.microsoft.com/office/powerpoint/2010/main" val="3091194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FB3C46-3162-43ED-8E41-5B6F1FBDB11A}"/>
              </a:ext>
            </a:extLst>
          </p:cNvPr>
          <p:cNvSpPr txBox="1"/>
          <p:nvPr/>
        </p:nvSpPr>
        <p:spPr>
          <a:xfrm>
            <a:off x="538619" y="382044"/>
            <a:ext cx="1121914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sz="2800"/>
          </a:p>
        </p:txBody>
      </p:sp>
      <p:sp>
        <p:nvSpPr>
          <p:cNvPr id="5" name="TextBox 1">
            <a:extLst>
              <a:ext uri="{FF2B5EF4-FFF2-40B4-BE49-F238E27FC236}">
                <a16:creationId xmlns:a16="http://schemas.microsoft.com/office/drawing/2014/main" id="{F7289D3D-4544-4D3E-8B39-9F534297288E}"/>
              </a:ext>
            </a:extLst>
          </p:cNvPr>
          <p:cNvSpPr txBox="1"/>
          <p:nvPr/>
        </p:nvSpPr>
        <p:spPr>
          <a:xfrm>
            <a:off x="225471" y="1190514"/>
            <a:ext cx="11532293" cy="393954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dirty="0">
                <a:solidFill>
                  <a:srgbClr val="FF0000"/>
                </a:solidFill>
                <a:ea typeface="+mn-lt"/>
                <a:cs typeface="+mn-lt"/>
              </a:rPr>
              <a:t>HOW..?</a:t>
            </a:r>
          </a:p>
          <a:p>
            <a:pPr algn="ctr"/>
            <a:endParaRPr lang="en-US" sz="4000" dirty="0">
              <a:solidFill>
                <a:srgbClr val="FF0000"/>
              </a:solidFill>
              <a:ea typeface="+mn-lt"/>
              <a:cs typeface="+mn-lt"/>
            </a:endParaRPr>
          </a:p>
          <a:p>
            <a:pPr algn="ctr"/>
            <a:endParaRPr lang="en-US" sz="4000" dirty="0">
              <a:solidFill>
                <a:srgbClr val="FF0000"/>
              </a:solidFill>
              <a:ea typeface="+mn-lt"/>
              <a:cs typeface="+mn-lt"/>
            </a:endParaRPr>
          </a:p>
          <a:p>
            <a:r>
              <a:rPr lang="en-US" sz="2800" dirty="0">
                <a:ea typeface="+mn-lt"/>
                <a:cs typeface="+mn-lt"/>
              </a:rPr>
              <a:t>Techniques used for air navigation in the air can be broadly classified into two groups</a:t>
            </a:r>
            <a:r>
              <a:rPr lang="en-US" dirty="0">
                <a:ea typeface="+mn-lt"/>
                <a:cs typeface="+mn-lt"/>
              </a:rPr>
              <a:t>. </a:t>
            </a:r>
            <a:endParaRPr lang="en-US" dirty="0"/>
          </a:p>
          <a:p>
            <a:pPr marL="457200" indent="-457200">
              <a:buFont typeface="Courier New"/>
              <a:buChar char="o"/>
            </a:pPr>
            <a:endParaRPr lang="en-US" dirty="0"/>
          </a:p>
          <a:p>
            <a:r>
              <a:rPr lang="en-US" sz="2800" dirty="0">
                <a:ea typeface="+mn-lt"/>
                <a:cs typeface="+mn-lt"/>
              </a:rPr>
              <a:t>(a) Visual Flight rules(VFR)</a:t>
            </a:r>
          </a:p>
          <a:p>
            <a:r>
              <a:rPr lang="en-US" sz="2800" dirty="0">
                <a:ea typeface="+mn-lt"/>
                <a:cs typeface="+mn-lt"/>
              </a:rPr>
              <a:t>(b) Instrument Flight Rules (IFR).  </a:t>
            </a:r>
          </a:p>
        </p:txBody>
      </p:sp>
    </p:spTree>
    <p:extLst>
      <p:ext uri="{BB962C8B-B14F-4D97-AF65-F5344CB8AC3E}">
        <p14:creationId xmlns:p14="http://schemas.microsoft.com/office/powerpoint/2010/main" val="2554083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FB3C46-3162-43ED-8E41-5B6F1FBDB11A}"/>
              </a:ext>
            </a:extLst>
          </p:cNvPr>
          <p:cNvSpPr txBox="1"/>
          <p:nvPr/>
        </p:nvSpPr>
        <p:spPr>
          <a:xfrm>
            <a:off x="538619" y="382044"/>
            <a:ext cx="1121914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sz="2800"/>
          </a:p>
        </p:txBody>
      </p:sp>
      <p:sp>
        <p:nvSpPr>
          <p:cNvPr id="4" name="TextBox 1">
            <a:extLst>
              <a:ext uri="{FF2B5EF4-FFF2-40B4-BE49-F238E27FC236}">
                <a16:creationId xmlns:a16="http://schemas.microsoft.com/office/drawing/2014/main" id="{F7289D3D-4544-4D3E-8B39-9F534297288E}"/>
              </a:ext>
            </a:extLst>
          </p:cNvPr>
          <p:cNvSpPr txBox="1"/>
          <p:nvPr/>
        </p:nvSpPr>
        <p:spPr>
          <a:xfrm>
            <a:off x="535356" y="378782"/>
            <a:ext cx="11125198"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endParaRPr lang="en-US" sz="2400"/>
          </a:p>
        </p:txBody>
      </p:sp>
      <p:sp>
        <p:nvSpPr>
          <p:cNvPr id="5" name="TextBox 1">
            <a:extLst>
              <a:ext uri="{FF2B5EF4-FFF2-40B4-BE49-F238E27FC236}">
                <a16:creationId xmlns:a16="http://schemas.microsoft.com/office/drawing/2014/main" id="{F7289D3D-4544-4D3E-8B39-9F534297288E}"/>
              </a:ext>
            </a:extLst>
          </p:cNvPr>
          <p:cNvSpPr txBox="1"/>
          <p:nvPr/>
        </p:nvSpPr>
        <p:spPr>
          <a:xfrm>
            <a:off x="292014" y="135437"/>
            <a:ext cx="11532293" cy="58169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200" dirty="0">
                <a:solidFill>
                  <a:srgbClr val="002060"/>
                </a:solidFill>
              </a:rPr>
              <a:t>VISUAL FLIGHT RULES:</a:t>
            </a:r>
          </a:p>
          <a:p>
            <a:pPr algn="just"/>
            <a:endParaRPr lang="en-US" sz="3200" dirty="0">
              <a:solidFill>
                <a:srgbClr val="002060"/>
              </a:solidFill>
            </a:endParaRPr>
          </a:p>
          <a:p>
            <a:pPr marL="0" lvl="1" indent="352425">
              <a:buFont typeface="Arial" panose="020B0604020202020204" pitchFamily="34" charset="0"/>
              <a:buChar char="•"/>
            </a:pPr>
            <a:r>
              <a:rPr lang="en-US" sz="2800" dirty="0">
                <a:solidFill>
                  <a:srgbClr val="002060"/>
                </a:solidFill>
                <a:ea typeface="+mn-lt"/>
                <a:cs typeface="+mn-lt"/>
              </a:rPr>
              <a:t>  I</a:t>
            </a:r>
            <a:r>
              <a:rPr lang="en-US" sz="2800" dirty="0">
                <a:ea typeface="+mn-lt"/>
                <a:cs typeface="+mn-lt"/>
              </a:rPr>
              <a:t>n aviation, </a:t>
            </a:r>
            <a:r>
              <a:rPr lang="en-US" sz="2800" b="1" dirty="0">
                <a:ea typeface="+mn-lt"/>
                <a:cs typeface="+mn-lt"/>
              </a:rPr>
              <a:t>visual flight rules</a:t>
            </a:r>
            <a:r>
              <a:rPr lang="en-US" sz="2800" dirty="0">
                <a:ea typeface="+mn-lt"/>
                <a:cs typeface="+mn-lt"/>
              </a:rPr>
              <a:t> (</a:t>
            </a:r>
            <a:r>
              <a:rPr lang="en-US" sz="2800" b="1" dirty="0">
                <a:ea typeface="+mn-lt"/>
                <a:cs typeface="+mn-lt"/>
              </a:rPr>
              <a:t>VFR</a:t>
            </a:r>
            <a:r>
              <a:rPr lang="en-US" sz="2800" dirty="0">
                <a:ea typeface="+mn-lt"/>
                <a:cs typeface="+mn-lt"/>
              </a:rPr>
              <a:t>) are a set of regulations under which a pilot operates an aircraft in weather conditions generally clear enough to allow the pilot to see where the aircraft is going. </a:t>
            </a:r>
            <a:endParaRPr lang="en-US" sz="2800" dirty="0">
              <a:solidFill>
                <a:srgbClr val="002060"/>
              </a:solidFill>
            </a:endParaRPr>
          </a:p>
          <a:p>
            <a:pPr indent="352425">
              <a:buFont typeface="Arial" panose="020B0604020202020204" pitchFamily="34" charset="0"/>
              <a:buChar char="•"/>
            </a:pPr>
            <a:r>
              <a:rPr lang="en-GB" sz="2800" dirty="0"/>
              <a:t>The Pilot largely navigates using dead reckoning combined with visual references.</a:t>
            </a:r>
          </a:p>
          <a:p>
            <a:pPr indent="352425">
              <a:buFont typeface="Arial" panose="020B0604020202020204" pitchFamily="34" charset="0"/>
              <a:buChar char="•"/>
            </a:pPr>
            <a:r>
              <a:rPr lang="en-GB" sz="2800" dirty="0"/>
              <a:t>Pilot will use the appropriate </a:t>
            </a:r>
          </a:p>
          <a:p>
            <a:r>
              <a:rPr lang="en-GB" sz="2800" dirty="0"/>
              <a:t>maps for references too.</a:t>
            </a:r>
          </a:p>
          <a:p>
            <a:pPr indent="352425">
              <a:buFont typeface="Arial" panose="020B0604020202020204" pitchFamily="34" charset="0"/>
              <a:buChar char="•"/>
            </a:pPr>
            <a:r>
              <a:rPr lang="en-GB" sz="2800" dirty="0"/>
              <a:t>Supplemented by radio </a:t>
            </a:r>
          </a:p>
          <a:p>
            <a:pPr indent="352425">
              <a:buFont typeface="Arial" panose="020B0604020202020204" pitchFamily="34" charset="0"/>
              <a:buChar char="•"/>
            </a:pPr>
            <a:r>
              <a:rPr lang="en-GB" sz="2800" dirty="0"/>
              <a:t>navigation</a:t>
            </a:r>
          </a:p>
          <a:p>
            <a:endParaRPr lang="en-US" sz="2800" dirty="0"/>
          </a:p>
          <a:p>
            <a:endParaRPr lang="en-US" sz="2800" dirty="0"/>
          </a:p>
        </p:txBody>
      </p:sp>
      <p:pic>
        <p:nvPicPr>
          <p:cNvPr id="6" name="Picture 2" descr="What is the difference between IFR and VFR? |">
            <a:extLst>
              <a:ext uri="{FF2B5EF4-FFF2-40B4-BE49-F238E27FC236}">
                <a16:creationId xmlns:a16="http://schemas.microsoft.com/office/drawing/2014/main" id="{44AC6FA4-2B19-49BB-A62F-D97DE6600D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8414" y="3232928"/>
            <a:ext cx="6262140" cy="2719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7545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EF59C5-FD42-4316-9E06-ACD6C926E32E}"/>
              </a:ext>
            </a:extLst>
          </p:cNvPr>
          <p:cNvSpPr txBox="1"/>
          <p:nvPr/>
        </p:nvSpPr>
        <p:spPr>
          <a:xfrm>
            <a:off x="350463" y="358790"/>
            <a:ext cx="11647116" cy="43396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solidFill>
                  <a:srgbClr val="002060"/>
                </a:solidFill>
                <a:ea typeface="+mn-lt"/>
                <a:cs typeface="+mn-lt"/>
              </a:rPr>
              <a:t>Instrument Flight Rules (IFR):</a:t>
            </a:r>
          </a:p>
          <a:p>
            <a:pPr marL="571500" indent="-571500">
              <a:buFont typeface="Arial" panose="020B0604020202020204" pitchFamily="34" charset="0"/>
              <a:buChar char="•"/>
            </a:pPr>
            <a:r>
              <a:rPr lang="en-GB" sz="4000" dirty="0"/>
              <a:t>Under these rules pilot navigates using instruments.</a:t>
            </a:r>
          </a:p>
          <a:p>
            <a:pPr marL="571500" indent="-571500">
              <a:buFont typeface="Arial" panose="020B0604020202020204" pitchFamily="34" charset="0"/>
              <a:buChar char="•"/>
            </a:pPr>
            <a:r>
              <a:rPr lang="en-GB" sz="4000" dirty="0"/>
              <a:t>Navigates using nav aids.</a:t>
            </a:r>
          </a:p>
          <a:p>
            <a:pPr marL="571500" indent="-571500">
              <a:buFont typeface="Arial" panose="020B0604020202020204" pitchFamily="34" charset="0"/>
              <a:buChar char="•"/>
            </a:pPr>
            <a:endParaRPr lang="en-GB" sz="4000" dirty="0"/>
          </a:p>
          <a:p>
            <a:pPr marL="571500" indent="-571500">
              <a:buFont typeface="Arial" panose="020B0604020202020204" pitchFamily="34" charset="0"/>
              <a:buChar char="•"/>
            </a:pPr>
            <a:r>
              <a:rPr lang="en-GB" sz="4000" dirty="0"/>
              <a:t>Nav Aids:</a:t>
            </a:r>
          </a:p>
          <a:p>
            <a:pPr marL="514350" indent="-514350">
              <a:buAutoNum type="arabicParenR"/>
            </a:pPr>
            <a:r>
              <a:rPr lang="en-GB" sz="4000" dirty="0"/>
              <a:t>Beacons </a:t>
            </a:r>
          </a:p>
          <a:p>
            <a:pPr marL="514350" indent="-514350">
              <a:buAutoNum type="arabicParenR"/>
            </a:pPr>
            <a:r>
              <a:rPr lang="en-GB" sz="4000" dirty="0"/>
              <a:t>RADAR</a:t>
            </a:r>
          </a:p>
        </p:txBody>
      </p:sp>
      <p:pic>
        <p:nvPicPr>
          <p:cNvPr id="3" name="Picture 4" descr="🛩 IFR navigation from Belgium to France with a Piper Meridian - YouTube">
            <a:extLst>
              <a:ext uri="{FF2B5EF4-FFF2-40B4-BE49-F238E27FC236}">
                <a16:creationId xmlns:a16="http://schemas.microsoft.com/office/drawing/2014/main" id="{341CFF04-D0C6-469C-845C-A6349F6918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8750" y="2667095"/>
            <a:ext cx="5635444" cy="3155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063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EF59C5-FD42-4316-9E06-ACD6C926E32E}"/>
              </a:ext>
            </a:extLst>
          </p:cNvPr>
          <p:cNvSpPr txBox="1"/>
          <p:nvPr/>
        </p:nvSpPr>
        <p:spPr>
          <a:xfrm>
            <a:off x="272442" y="1290774"/>
            <a:ext cx="11647116" cy="33547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dirty="0">
                <a:solidFill>
                  <a:srgbClr val="002060"/>
                </a:solidFill>
                <a:ea typeface="+mn-lt"/>
                <a:cs typeface="+mn-lt"/>
              </a:rPr>
              <a:t>Instrument Flight Rules (IFR):</a:t>
            </a:r>
          </a:p>
          <a:p>
            <a:pPr algn="ctr"/>
            <a:endParaRPr lang="en-US" dirty="0">
              <a:solidFill>
                <a:srgbClr val="002060"/>
              </a:solidFill>
              <a:ea typeface="+mn-lt"/>
              <a:cs typeface="+mn-lt"/>
            </a:endParaRPr>
          </a:p>
          <a:p>
            <a:pPr marL="457200" indent="-457200">
              <a:buFont typeface="Wingdings"/>
              <a:buChar char="Ø"/>
            </a:pPr>
            <a:r>
              <a:rPr lang="en-US" sz="2800" dirty="0">
                <a:ea typeface="+mn-lt"/>
                <a:cs typeface="+mn-lt"/>
              </a:rPr>
              <a:t>Before the flight the pilot must take pains to prepare and plan the flight meticulously.</a:t>
            </a:r>
          </a:p>
          <a:p>
            <a:endParaRPr lang="en-US" dirty="0"/>
          </a:p>
          <a:p>
            <a:pPr>
              <a:buFont typeface="Wingdings"/>
              <a:buChar char="Ø"/>
            </a:pPr>
            <a:r>
              <a:rPr lang="en-US" sz="2800" dirty="0">
                <a:ea typeface="+mn-lt"/>
                <a:cs typeface="+mn-lt"/>
              </a:rPr>
              <a:t>  For planning he will have to refer to the correct scale of maps, take forecast winds into consideration,  plan the cruising altitude, calculate  ground speed and time of flight and  quantity of fuel required. </a:t>
            </a:r>
            <a:endParaRPr lang="en-US" sz="2800" dirty="0">
              <a:solidFill>
                <a:srgbClr val="000000"/>
              </a:solidFill>
            </a:endParaRPr>
          </a:p>
        </p:txBody>
      </p:sp>
    </p:spTree>
    <p:extLst>
      <p:ext uri="{BB962C8B-B14F-4D97-AF65-F5344CB8AC3E}">
        <p14:creationId xmlns:p14="http://schemas.microsoft.com/office/powerpoint/2010/main" val="1261224069"/>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TF00001246</Template>
  <TotalTime>10</TotalTime>
  <Words>2723</Words>
  <Application>Microsoft Office PowerPoint</Application>
  <PresentationFormat>Widescreen</PresentationFormat>
  <Paragraphs>200</Paragraphs>
  <Slides>31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Courier New</vt:lpstr>
      <vt:lpstr>Gill Sans MT</vt:lpstr>
      <vt:lpstr>Verdana</vt:lpstr>
      <vt:lpstr>Wingdings</vt:lpstr>
      <vt:lpstr>Wingdings,Sans-Serif</vt:lpstr>
      <vt:lpstr>Parcel</vt:lpstr>
      <vt:lpstr>NAVIGATION</vt:lpstr>
      <vt:lpstr>TOPICS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HARIHARAN B P</cp:lastModifiedBy>
  <cp:revision>967</cp:revision>
  <dcterms:created xsi:type="dcterms:W3CDTF">2021-07-13T11:00:43Z</dcterms:created>
  <dcterms:modified xsi:type="dcterms:W3CDTF">2021-07-19T03:51:24Z</dcterms:modified>
</cp:coreProperties>
</file>